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31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18288000" cy="10287000"/>
  <p:notesSz cx="6858000" cy="9144000"/>
  <p:embeddedFontLst>
    <p:embeddedFont>
      <p:font typeface="Academy" panose="020B0604020202020204" charset="0"/>
      <p:regular r:id="rId64"/>
    </p:embeddedFont>
    <p:embeddedFont>
      <p:font typeface="Bebas Neue Cyrillic" panose="020B0604020202020204" charset="0"/>
      <p:regular r:id="rId65"/>
    </p:embeddedFont>
    <p:embeddedFont>
      <p:font typeface="Coco Gothic Bold" panose="020B0604020202020204" charset="0"/>
      <p:regular r:id="rId66"/>
    </p:embeddedFont>
    <p:embeddedFont>
      <p:font typeface="TT Rounds Condensed"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22" autoAdjust="0"/>
  </p:normalViewPr>
  <p:slideViewPr>
    <p:cSldViewPr>
      <p:cViewPr varScale="1">
        <p:scale>
          <a:sx n="39" d="100"/>
          <a:sy n="39" d="100"/>
        </p:scale>
        <p:origin x="94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Bonjour à tous, dans le cadre du présent projet, nous nous concentrons sur la mise en pratique des connaissances théoriques en réseau informatique. Notre objectif principal a été de concevoir et de mettre en place un réseau pour une petite entreprise fictive, afin de développer des compétences pratiques en conception, configuration et gestion d'un réseau informatique. Plus précisément, nous avons réalisé plusieurs exercices au cours de nos séances, visant à analyser les trames protocolaires telles qu'Ethernet, ARP et ICMP, à gérer le routage statique et dynamique avec RIPv2 et OSPF, à créer des VLAN pour segmenter un réseau physique en plusieurs réseaux logiques, et à réaliser le routage entre eux.</a:t>
            </a:r>
            <a:endParaRPr lang="en-US" dirty="0"/>
          </a:p>
          <a:p>
            <a:endParaRPr lang="en-US" dirty="0"/>
          </a:p>
          <a:p>
            <a:r>
              <a:rPr lang="en-US" dirty="0"/>
              <a:t>Bonjour à </a:t>
            </a:r>
            <a:r>
              <a:rPr lang="en-US" dirty="0" err="1"/>
              <a:t>tous</a:t>
            </a:r>
            <a:r>
              <a:rPr lang="en-US" dirty="0"/>
              <a:t>, dans le cadre du </a:t>
            </a:r>
            <a:r>
              <a:rPr lang="en-US" dirty="0" err="1"/>
              <a:t>présent</a:t>
            </a:r>
            <a:r>
              <a:rPr lang="en-US" dirty="0"/>
              <a:t> </a:t>
            </a:r>
            <a:r>
              <a:rPr lang="en-US" dirty="0" err="1"/>
              <a:t>projet</a:t>
            </a:r>
            <a:r>
              <a:rPr lang="en-US" dirty="0"/>
              <a:t>, nous </a:t>
            </a:r>
            <a:r>
              <a:rPr lang="en-US" dirty="0" err="1"/>
              <a:t>nous</a:t>
            </a:r>
            <a:r>
              <a:rPr lang="en-US" dirty="0"/>
              <a:t> </a:t>
            </a:r>
            <a:r>
              <a:rPr lang="en-US" dirty="0" err="1"/>
              <a:t>concentrons</a:t>
            </a:r>
            <a:r>
              <a:rPr lang="en-US" dirty="0"/>
              <a:t> sur la mise </a:t>
            </a:r>
            <a:r>
              <a:rPr lang="en-US" dirty="0" err="1"/>
              <a:t>en</a:t>
            </a:r>
            <a:r>
              <a:rPr lang="en-US" dirty="0"/>
              <a:t> pratique des </a:t>
            </a:r>
            <a:r>
              <a:rPr lang="en-US" dirty="0" err="1"/>
              <a:t>connaissances</a:t>
            </a:r>
            <a:r>
              <a:rPr lang="en-US" dirty="0"/>
              <a:t> </a:t>
            </a:r>
            <a:r>
              <a:rPr lang="en-US" dirty="0" err="1"/>
              <a:t>théoriques</a:t>
            </a:r>
            <a:r>
              <a:rPr lang="en-US" dirty="0"/>
              <a:t> </a:t>
            </a:r>
            <a:r>
              <a:rPr lang="en-US" dirty="0" err="1"/>
              <a:t>en</a:t>
            </a:r>
            <a:r>
              <a:rPr lang="en-US" dirty="0"/>
              <a:t> </a:t>
            </a:r>
            <a:r>
              <a:rPr lang="en-US" dirty="0" err="1"/>
              <a:t>réseau</a:t>
            </a:r>
            <a:r>
              <a:rPr lang="en-US" dirty="0"/>
              <a:t> </a:t>
            </a:r>
            <a:r>
              <a:rPr lang="en-US" dirty="0" err="1"/>
              <a:t>informatique</a:t>
            </a:r>
            <a:r>
              <a:rPr lang="en-US" dirty="0"/>
              <a:t>. Notre </a:t>
            </a:r>
            <a:r>
              <a:rPr lang="en-US" dirty="0" err="1"/>
              <a:t>objectif</a:t>
            </a:r>
            <a:r>
              <a:rPr lang="en-US" dirty="0"/>
              <a:t> principal a </a:t>
            </a:r>
            <a:r>
              <a:rPr lang="en-US" dirty="0" err="1"/>
              <a:t>été</a:t>
            </a:r>
            <a:r>
              <a:rPr lang="en-US" dirty="0"/>
              <a:t> de </a:t>
            </a:r>
            <a:r>
              <a:rPr lang="en-US" dirty="0" err="1"/>
              <a:t>concevoir</a:t>
            </a:r>
            <a:r>
              <a:rPr lang="en-US" dirty="0"/>
              <a:t> et de </a:t>
            </a:r>
            <a:r>
              <a:rPr lang="en-US" dirty="0" err="1"/>
              <a:t>mettre</a:t>
            </a:r>
            <a:r>
              <a:rPr lang="en-US" dirty="0"/>
              <a:t> </a:t>
            </a:r>
            <a:r>
              <a:rPr lang="en-US" dirty="0" err="1"/>
              <a:t>en</a:t>
            </a:r>
            <a:r>
              <a:rPr lang="en-US" dirty="0"/>
              <a:t> place un </a:t>
            </a:r>
            <a:r>
              <a:rPr lang="en-US" dirty="0" err="1"/>
              <a:t>réseau</a:t>
            </a:r>
            <a:r>
              <a:rPr lang="en-US" dirty="0"/>
              <a:t> pour </a:t>
            </a:r>
            <a:r>
              <a:rPr lang="en-US" dirty="0" err="1"/>
              <a:t>une</a:t>
            </a:r>
            <a:r>
              <a:rPr lang="en-US" dirty="0"/>
              <a:t> petite </a:t>
            </a:r>
            <a:r>
              <a:rPr lang="en-US" dirty="0" err="1"/>
              <a:t>entreprise</a:t>
            </a:r>
            <a:r>
              <a:rPr lang="en-US" dirty="0"/>
              <a:t> fictive, </a:t>
            </a:r>
            <a:r>
              <a:rPr lang="en-US" dirty="0" err="1"/>
              <a:t>afin</a:t>
            </a:r>
            <a:r>
              <a:rPr lang="en-US" dirty="0"/>
              <a:t> de </a:t>
            </a:r>
            <a:r>
              <a:rPr lang="en-US" dirty="0" err="1"/>
              <a:t>développer</a:t>
            </a:r>
            <a:r>
              <a:rPr lang="en-US" dirty="0"/>
              <a:t> des </a:t>
            </a:r>
            <a:r>
              <a:rPr lang="en-US" dirty="0" err="1"/>
              <a:t>compétences</a:t>
            </a:r>
            <a:r>
              <a:rPr lang="en-US" dirty="0"/>
              <a:t> pratiques </a:t>
            </a:r>
            <a:r>
              <a:rPr lang="en-US" dirty="0" err="1"/>
              <a:t>en</a:t>
            </a:r>
            <a:r>
              <a:rPr lang="en-US" dirty="0"/>
              <a:t> conception, configuration et gestion d'un </a:t>
            </a:r>
            <a:r>
              <a:rPr lang="en-US" dirty="0" err="1"/>
              <a:t>réseau</a:t>
            </a:r>
            <a:r>
              <a:rPr lang="en-US" dirty="0"/>
              <a:t> </a:t>
            </a:r>
            <a:r>
              <a:rPr lang="en-US" dirty="0" err="1"/>
              <a:t>informatique</a:t>
            </a:r>
            <a:r>
              <a:rPr lang="en-US" dirty="0"/>
              <a:t>. Plus </a:t>
            </a:r>
            <a:r>
              <a:rPr lang="en-US" dirty="0" err="1"/>
              <a:t>précisément</a:t>
            </a:r>
            <a:r>
              <a:rPr lang="en-US" dirty="0"/>
              <a:t>, nous </a:t>
            </a:r>
            <a:r>
              <a:rPr lang="en-US" dirty="0" err="1"/>
              <a:t>avons</a:t>
            </a:r>
            <a:r>
              <a:rPr lang="en-US" dirty="0"/>
              <a:t> </a:t>
            </a:r>
            <a:r>
              <a:rPr lang="en-US" dirty="0" err="1"/>
              <a:t>réalisé</a:t>
            </a:r>
            <a:r>
              <a:rPr lang="en-US" dirty="0"/>
              <a:t> </a:t>
            </a:r>
            <a:r>
              <a:rPr lang="en-US" dirty="0" err="1"/>
              <a:t>plusieurs</a:t>
            </a:r>
            <a:r>
              <a:rPr lang="en-US" dirty="0"/>
              <a:t> </a:t>
            </a:r>
            <a:r>
              <a:rPr lang="en-US" dirty="0" err="1"/>
              <a:t>exercices</a:t>
            </a:r>
            <a:r>
              <a:rPr lang="en-US" dirty="0"/>
              <a:t> au </a:t>
            </a:r>
            <a:r>
              <a:rPr lang="en-US" dirty="0" err="1"/>
              <a:t>cours</a:t>
            </a:r>
            <a:r>
              <a:rPr lang="en-US" dirty="0"/>
              <a:t> de </a:t>
            </a:r>
            <a:r>
              <a:rPr lang="en-US" dirty="0" err="1"/>
              <a:t>nos</a:t>
            </a:r>
            <a:r>
              <a:rPr lang="en-US" dirty="0"/>
              <a:t> séances, </a:t>
            </a:r>
            <a:r>
              <a:rPr lang="en-US" dirty="0" err="1"/>
              <a:t>visant</a:t>
            </a:r>
            <a:r>
              <a:rPr lang="en-US" dirty="0"/>
              <a:t> à </a:t>
            </a:r>
            <a:r>
              <a:rPr lang="en-US" dirty="0" err="1"/>
              <a:t>analyser</a:t>
            </a:r>
            <a:r>
              <a:rPr lang="en-US" dirty="0"/>
              <a:t> les </a:t>
            </a:r>
            <a:r>
              <a:rPr lang="en-US" dirty="0" err="1"/>
              <a:t>trames</a:t>
            </a:r>
            <a:r>
              <a:rPr lang="en-US" dirty="0"/>
              <a:t> </a:t>
            </a:r>
            <a:r>
              <a:rPr lang="en-US" dirty="0" err="1"/>
              <a:t>protocolaires</a:t>
            </a:r>
            <a:r>
              <a:rPr lang="en-US" dirty="0"/>
              <a:t> </a:t>
            </a:r>
            <a:r>
              <a:rPr lang="en-US" dirty="0" err="1"/>
              <a:t>telles</a:t>
            </a:r>
            <a:r>
              <a:rPr lang="en-US" dirty="0"/>
              <a:t> </a:t>
            </a:r>
            <a:r>
              <a:rPr lang="en-US" dirty="0" err="1"/>
              <a:t>qu'Ethernet</a:t>
            </a:r>
            <a:r>
              <a:rPr lang="en-US" dirty="0"/>
              <a:t>, ARP et ICMP, à </a:t>
            </a:r>
            <a:r>
              <a:rPr lang="en-US" dirty="0" err="1"/>
              <a:t>gérer</a:t>
            </a:r>
            <a:r>
              <a:rPr lang="en-US" dirty="0"/>
              <a:t> le </a:t>
            </a:r>
            <a:r>
              <a:rPr lang="en-US" dirty="0" err="1"/>
              <a:t>routage</a:t>
            </a:r>
            <a:r>
              <a:rPr lang="en-US" dirty="0"/>
              <a:t> </a:t>
            </a:r>
            <a:r>
              <a:rPr lang="en-US" dirty="0" err="1"/>
              <a:t>statique</a:t>
            </a:r>
            <a:r>
              <a:rPr lang="en-US" dirty="0"/>
              <a:t> et </a:t>
            </a:r>
            <a:r>
              <a:rPr lang="en-US" dirty="0" err="1"/>
              <a:t>dynamique</a:t>
            </a:r>
            <a:r>
              <a:rPr lang="en-US" dirty="0"/>
              <a:t> avec RIPv2 et OSPF, à </a:t>
            </a:r>
            <a:r>
              <a:rPr lang="en-US" dirty="0" err="1"/>
              <a:t>créer</a:t>
            </a:r>
            <a:r>
              <a:rPr lang="en-US" dirty="0"/>
              <a:t> des VLAN pour </a:t>
            </a:r>
            <a:r>
              <a:rPr lang="en-US" dirty="0" err="1"/>
              <a:t>segmenter</a:t>
            </a:r>
            <a:r>
              <a:rPr lang="en-US" dirty="0"/>
              <a:t> un </a:t>
            </a:r>
            <a:r>
              <a:rPr lang="en-US" dirty="0" err="1"/>
              <a:t>réseau</a:t>
            </a:r>
            <a:r>
              <a:rPr lang="en-US" dirty="0"/>
              <a:t> physique </a:t>
            </a:r>
            <a:r>
              <a:rPr lang="en-US" dirty="0" err="1"/>
              <a:t>en</a:t>
            </a:r>
            <a:r>
              <a:rPr lang="en-US" dirty="0"/>
              <a:t> </a:t>
            </a:r>
            <a:r>
              <a:rPr lang="en-US" dirty="0" err="1"/>
              <a:t>plusieurs</a:t>
            </a:r>
            <a:r>
              <a:rPr lang="en-US" dirty="0"/>
              <a:t> </a:t>
            </a:r>
            <a:r>
              <a:rPr lang="en-US" dirty="0" err="1"/>
              <a:t>réseaux</a:t>
            </a:r>
            <a:r>
              <a:rPr lang="en-US" dirty="0"/>
              <a:t> </a:t>
            </a:r>
            <a:r>
              <a:rPr lang="en-US" dirty="0" err="1"/>
              <a:t>logiques</a:t>
            </a:r>
            <a:r>
              <a:rPr lang="en-US" dirty="0"/>
              <a:t>, et à </a:t>
            </a:r>
            <a:r>
              <a:rPr lang="en-US" dirty="0" err="1"/>
              <a:t>réaliser</a:t>
            </a:r>
            <a:r>
              <a:rPr lang="en-US" dirty="0"/>
              <a:t> le </a:t>
            </a:r>
            <a:r>
              <a:rPr lang="en-US" dirty="0" err="1"/>
              <a:t>routage</a:t>
            </a:r>
            <a:r>
              <a:rPr lang="en-US" dirty="0"/>
              <a:t> entre </a:t>
            </a:r>
            <a:r>
              <a:rPr lang="en-US" dirty="0" err="1"/>
              <a:t>eux</a:t>
            </a:r>
            <a:r>
              <a:rPr lang="en-US" dirty="0"/>
              <a:t>.</a:t>
            </a:r>
          </a:p>
          <a:p>
            <a:r>
              <a:rPr lang="en-US" dirty="0"/>
              <a:t>Dans </a:t>
            </a:r>
            <a:r>
              <a:rPr lang="en-US" dirty="0" err="1"/>
              <a:t>cet</a:t>
            </a:r>
            <a:r>
              <a:rPr lang="en-US" dirty="0"/>
              <a:t> oral, nous </a:t>
            </a:r>
            <a:r>
              <a:rPr lang="en-US" dirty="0" err="1"/>
              <a:t>allons</a:t>
            </a:r>
            <a:r>
              <a:rPr lang="en-US" dirty="0"/>
              <a:t> </a:t>
            </a:r>
            <a:r>
              <a:rPr lang="en-US" dirty="0" err="1"/>
              <a:t>donc</a:t>
            </a:r>
            <a:r>
              <a:rPr lang="en-US" dirty="0"/>
              <a:t> </a:t>
            </a:r>
            <a:r>
              <a:rPr lang="en-US" dirty="0" err="1"/>
              <a:t>vous</a:t>
            </a:r>
            <a:r>
              <a:rPr lang="en-US" dirty="0"/>
              <a:t> </a:t>
            </a:r>
            <a:r>
              <a:rPr lang="en-US" dirty="0" err="1"/>
              <a:t>expliquer</a:t>
            </a:r>
            <a:r>
              <a:rPr lang="en-US" dirty="0"/>
              <a:t> les principes de </a:t>
            </a:r>
            <a:r>
              <a:rPr lang="en-US" dirty="0" err="1"/>
              <a:t>ce</a:t>
            </a:r>
            <a:r>
              <a:rPr lang="en-US" dirty="0"/>
              <a:t> qui a </a:t>
            </a:r>
            <a:r>
              <a:rPr lang="en-US" dirty="0" err="1"/>
              <a:t>été</a:t>
            </a:r>
            <a:r>
              <a:rPr lang="en-US" dirty="0"/>
              <a:t> </a:t>
            </a:r>
            <a:r>
              <a:rPr lang="en-US" dirty="0" err="1"/>
              <a:t>abordé</a:t>
            </a:r>
            <a:endParaRPr lang="en-US" dirty="0"/>
          </a:p>
          <a:p>
            <a:endParaRPr lang="en-US" dirty="0"/>
          </a:p>
          <a:p>
            <a:endParaRPr lang="en-US" dirty="0"/>
          </a:p>
          <a:p>
            <a:r>
              <a:rPr lang="en-US" dirty="0"/>
              <a:t>‹#›</a:t>
            </a:r>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Donc</a:t>
            </a:r>
            <a:r>
              <a:rPr lang="en-US" dirty="0"/>
              <a:t> pour </a:t>
            </a:r>
            <a:r>
              <a:rPr lang="en-US" dirty="0" err="1"/>
              <a:t>ce</a:t>
            </a:r>
            <a:r>
              <a:rPr lang="en-US" dirty="0"/>
              <a:t> faire, </a:t>
            </a:r>
            <a:r>
              <a:rPr lang="en-US" dirty="0" err="1"/>
              <a:t>comme</a:t>
            </a:r>
            <a:r>
              <a:rPr lang="en-US" dirty="0"/>
              <a:t> </a:t>
            </a:r>
            <a:r>
              <a:rPr lang="en-US" dirty="0" err="1"/>
              <a:t>vous</a:t>
            </a:r>
            <a:r>
              <a:rPr lang="en-US" dirty="0"/>
              <a:t> </a:t>
            </a:r>
            <a:r>
              <a:rPr lang="en-US" dirty="0" err="1"/>
              <a:t>pouvez</a:t>
            </a:r>
            <a:r>
              <a:rPr lang="en-US" dirty="0"/>
              <a:t> le </a:t>
            </a:r>
            <a:r>
              <a:rPr lang="en-US" dirty="0" err="1"/>
              <a:t>voir</a:t>
            </a:r>
            <a:r>
              <a:rPr lang="en-US" dirty="0"/>
              <a:t> nous </a:t>
            </a:r>
            <a:r>
              <a:rPr lang="en-US" dirty="0" err="1"/>
              <a:t>avons</a:t>
            </a:r>
            <a:r>
              <a:rPr lang="en-US" dirty="0"/>
              <a:t> </a:t>
            </a:r>
            <a:r>
              <a:rPr lang="en-US" dirty="0" err="1"/>
              <a:t>réalisé</a:t>
            </a:r>
            <a:r>
              <a:rPr lang="en-US" dirty="0"/>
              <a:t> </a:t>
            </a:r>
            <a:r>
              <a:rPr lang="en-US" dirty="0" err="1"/>
              <a:t>une</a:t>
            </a:r>
            <a:r>
              <a:rPr lang="en-US" dirty="0"/>
              <a:t> nouvelle </a:t>
            </a:r>
            <a:r>
              <a:rPr lang="en-US" dirty="0" err="1"/>
              <a:t>topologie</a:t>
            </a:r>
            <a:r>
              <a:rPr lang="en-US" dirty="0"/>
              <a:t> reliant le switch A et B ensemble et chacun </a:t>
            </a:r>
            <a:r>
              <a:rPr lang="en-US" dirty="0" err="1"/>
              <a:t>relier</a:t>
            </a:r>
            <a:r>
              <a:rPr lang="en-US" dirty="0"/>
              <a:t> à un pc distinct. </a:t>
            </a:r>
            <a:r>
              <a:rPr lang="en-US" dirty="0" err="1"/>
              <a:t>L’objectif</a:t>
            </a:r>
            <a:r>
              <a:rPr lang="en-US" dirty="0"/>
              <a:t> </a:t>
            </a:r>
            <a:r>
              <a:rPr lang="en-US" dirty="0" err="1"/>
              <a:t>étant</a:t>
            </a:r>
            <a:r>
              <a:rPr lang="en-US" dirty="0"/>
              <a:t> de faire </a:t>
            </a:r>
            <a:r>
              <a:rPr lang="en-US" dirty="0" err="1"/>
              <a:t>communiquer</a:t>
            </a:r>
            <a:r>
              <a:rPr lang="en-US" dirty="0"/>
              <a:t> les deux pc entre </a:t>
            </a:r>
            <a:r>
              <a:rPr lang="en-US" dirty="0" err="1"/>
              <a:t>eux</a:t>
            </a:r>
            <a:r>
              <a:rPr lang="en-US" dirty="0"/>
              <a:t> nous </a:t>
            </a:r>
            <a:r>
              <a:rPr lang="en-US" dirty="0" err="1"/>
              <a:t>avons</a:t>
            </a:r>
            <a:r>
              <a:rPr lang="en-US" dirty="0"/>
              <a:t> </a:t>
            </a:r>
            <a:r>
              <a:rPr lang="en-US" dirty="0" err="1"/>
              <a:t>donc</a:t>
            </a:r>
            <a:r>
              <a:rPr lang="en-US" dirty="0"/>
              <a:t> </a:t>
            </a:r>
            <a:r>
              <a:rPr lang="en-US" dirty="0" err="1"/>
              <a:t>créer</a:t>
            </a:r>
            <a:r>
              <a:rPr lang="en-US" dirty="0"/>
              <a:t> des </a:t>
            </a:r>
            <a:r>
              <a:rPr lang="en-US" dirty="0" err="1"/>
              <a:t>vlans</a:t>
            </a:r>
            <a:r>
              <a:rPr lang="en-US" dirty="0"/>
              <a:t>. </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t>
            </a:r>
            <a:r>
              <a:rPr lang="en-US" dirty="0" err="1"/>
              <a:t>ce</a:t>
            </a:r>
            <a:r>
              <a:rPr lang="en-US" dirty="0"/>
              <a:t> faire a </a:t>
            </a:r>
            <a:r>
              <a:rPr lang="en-US" dirty="0" err="1"/>
              <a:t>l’aide</a:t>
            </a:r>
            <a:r>
              <a:rPr lang="en-US" dirty="0"/>
              <a:t> </a:t>
            </a:r>
            <a:r>
              <a:rPr lang="en-US" dirty="0" err="1"/>
              <a:t>d’une</a:t>
            </a:r>
            <a:r>
              <a:rPr lang="en-US" dirty="0"/>
              <a:t> console, sur chacun des switch nous </a:t>
            </a:r>
            <a:r>
              <a:rPr lang="en-US" dirty="0" err="1"/>
              <a:t>avons</a:t>
            </a:r>
            <a:r>
              <a:rPr lang="en-US" dirty="0"/>
              <a:t> </a:t>
            </a:r>
            <a:r>
              <a:rPr lang="en-US" dirty="0" err="1"/>
              <a:t>créé</a:t>
            </a:r>
            <a:r>
              <a:rPr lang="en-US" dirty="0"/>
              <a:t> 4 </a:t>
            </a:r>
            <a:r>
              <a:rPr lang="en-US" dirty="0" err="1"/>
              <a:t>vlan</a:t>
            </a:r>
            <a:r>
              <a:rPr lang="en-US" dirty="0"/>
              <a:t> : le 10, 20, le 99, et le 1000.</a:t>
            </a:r>
          </a:p>
          <a:p>
            <a:r>
              <a:rPr lang="en-US" dirty="0"/>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.Nous </a:t>
            </a:r>
            <a:r>
              <a:rPr lang="en-US" dirty="0" err="1"/>
              <a:t>avons</a:t>
            </a:r>
            <a:r>
              <a:rPr lang="en-US" dirty="0"/>
              <a:t> </a:t>
            </a:r>
            <a:r>
              <a:rPr lang="en-US" dirty="0" err="1"/>
              <a:t>donc</a:t>
            </a:r>
            <a:r>
              <a:rPr lang="en-US" dirty="0"/>
              <a:t> ensuite </a:t>
            </a:r>
            <a:r>
              <a:rPr lang="en-US" dirty="0" err="1"/>
              <a:t>attribué</a:t>
            </a:r>
            <a:r>
              <a:rPr lang="en-US" dirty="0"/>
              <a:t> le VLAN 10 a </a:t>
            </a:r>
            <a:r>
              <a:rPr lang="en-US" dirty="0" err="1"/>
              <a:t>une</a:t>
            </a:r>
            <a:r>
              <a:rPr lang="en-US" dirty="0"/>
              <a:t> interfaces sur le switch A et sur le switch </a:t>
            </a:r>
            <a:r>
              <a:rPr lang="en-US" dirty="0" err="1"/>
              <a:t>B.Pour</a:t>
            </a:r>
            <a:r>
              <a:rPr lang="en-US" dirty="0"/>
              <a:t> </a:t>
            </a:r>
            <a:r>
              <a:rPr lang="en-US" dirty="0" err="1"/>
              <a:t>faciliter</a:t>
            </a:r>
            <a:r>
              <a:rPr lang="en-US" dirty="0"/>
              <a:t> la communication entre les </a:t>
            </a:r>
            <a:r>
              <a:rPr lang="en-US" dirty="0" err="1"/>
              <a:t>commutateurs</a:t>
            </a:r>
            <a:r>
              <a:rPr lang="en-US" dirty="0"/>
              <a:t>, nous </a:t>
            </a:r>
            <a:r>
              <a:rPr lang="en-US" dirty="0" err="1"/>
              <a:t>avons</a:t>
            </a:r>
            <a:r>
              <a:rPr lang="en-US" dirty="0"/>
              <a:t> </a:t>
            </a:r>
            <a:r>
              <a:rPr lang="en-US" dirty="0" err="1"/>
              <a:t>configuré</a:t>
            </a:r>
            <a:r>
              <a:rPr lang="en-US" dirty="0"/>
              <a:t> les interfaces qui les </a:t>
            </a:r>
            <a:r>
              <a:rPr lang="en-US" dirty="0" err="1"/>
              <a:t>relie</a:t>
            </a:r>
            <a:r>
              <a:rPr lang="en-US" dirty="0"/>
              <a:t> </a:t>
            </a:r>
            <a:r>
              <a:rPr lang="en-US" dirty="0" err="1"/>
              <a:t>en</a:t>
            </a:r>
            <a:r>
              <a:rPr lang="en-US" dirty="0"/>
              <a:t> les </a:t>
            </a:r>
            <a:r>
              <a:rPr lang="en-US" dirty="0" err="1"/>
              <a:t>mettent</a:t>
            </a:r>
            <a:r>
              <a:rPr lang="en-US" dirty="0"/>
              <a:t> dans un premier temps dans le </a:t>
            </a:r>
            <a:r>
              <a:rPr lang="en-US" dirty="0" err="1"/>
              <a:t>même</a:t>
            </a:r>
            <a:r>
              <a:rPr lang="en-US" dirty="0"/>
              <a:t> </a:t>
            </a:r>
            <a:r>
              <a:rPr lang="en-US" dirty="0" err="1"/>
              <a:t>vlan</a:t>
            </a:r>
            <a:r>
              <a:rPr lang="en-US" dirty="0"/>
              <a:t> (à savoir le </a:t>
            </a:r>
            <a:r>
              <a:rPr lang="en-US" dirty="0" err="1"/>
              <a:t>vlan</a:t>
            </a:r>
            <a:r>
              <a:rPr lang="en-US" dirty="0"/>
              <a:t> 10) </a:t>
            </a:r>
            <a:r>
              <a:rPr lang="en-US" dirty="0" err="1"/>
              <a:t>en</a:t>
            </a:r>
            <a:r>
              <a:rPr lang="en-US" dirty="0"/>
              <a:t> </a:t>
            </a:r>
            <a:r>
              <a:rPr lang="en-US" dirty="0" err="1"/>
              <a:t>faisant</a:t>
            </a:r>
            <a:r>
              <a:rPr lang="en-US" dirty="0"/>
              <a:t> un switchport mode access. </a:t>
            </a:r>
            <a:r>
              <a:rPr lang="en-US" dirty="0" err="1"/>
              <a:t>Puis</a:t>
            </a:r>
            <a:r>
              <a:rPr lang="en-US" dirty="0"/>
              <a:t> </a:t>
            </a:r>
            <a:r>
              <a:rPr lang="en-US" dirty="0" err="1"/>
              <a:t>afin</a:t>
            </a:r>
            <a:r>
              <a:rPr lang="en-US" dirty="0"/>
              <a:t> que le </a:t>
            </a:r>
            <a:r>
              <a:rPr lang="en-US" dirty="0" err="1"/>
              <a:t>trafic</a:t>
            </a:r>
            <a:r>
              <a:rPr lang="en-US" dirty="0"/>
              <a:t> </a:t>
            </a:r>
            <a:r>
              <a:rPr lang="en-US" dirty="0" err="1"/>
              <a:t>puisse</a:t>
            </a:r>
            <a:r>
              <a:rPr lang="en-US" dirty="0"/>
              <a:t> </a:t>
            </a:r>
            <a:r>
              <a:rPr lang="en-US" dirty="0" err="1"/>
              <a:t>circuler</a:t>
            </a:r>
            <a:r>
              <a:rPr lang="en-US" dirty="0"/>
              <a:t> nous </a:t>
            </a:r>
            <a:r>
              <a:rPr lang="en-US" dirty="0" err="1"/>
              <a:t>avons</a:t>
            </a:r>
            <a:r>
              <a:rPr lang="en-US" dirty="0"/>
              <a:t> </a:t>
            </a:r>
            <a:r>
              <a:rPr lang="en-US" dirty="0" err="1"/>
              <a:t>configuré</a:t>
            </a:r>
            <a:r>
              <a:rPr lang="en-US" dirty="0"/>
              <a:t> </a:t>
            </a:r>
            <a:r>
              <a:rPr lang="en-US" dirty="0" err="1"/>
              <a:t>ces</a:t>
            </a:r>
            <a:r>
              <a:rPr lang="en-US" dirty="0"/>
              <a:t> </a:t>
            </a:r>
            <a:r>
              <a:rPr lang="en-US" dirty="0" err="1"/>
              <a:t>mêmes</a:t>
            </a:r>
            <a:r>
              <a:rPr lang="en-US" dirty="0"/>
              <a:t> interfaces </a:t>
            </a:r>
            <a:r>
              <a:rPr lang="en-US" dirty="0" err="1"/>
              <a:t>en</a:t>
            </a:r>
            <a:r>
              <a:rPr lang="en-US" dirty="0"/>
              <a:t> mode trunk </a:t>
            </a:r>
            <a:r>
              <a:rPr lang="en-US" dirty="0" err="1"/>
              <a:t>en</a:t>
            </a:r>
            <a:r>
              <a:rPr lang="en-US" dirty="0"/>
              <a:t> </a:t>
            </a:r>
            <a:r>
              <a:rPr lang="en-US" dirty="0" err="1"/>
              <a:t>utilisant</a:t>
            </a:r>
            <a:r>
              <a:rPr lang="en-US" dirty="0"/>
              <a:t> la </a:t>
            </a:r>
            <a:r>
              <a:rPr lang="en-US" dirty="0" err="1"/>
              <a:t>commande</a:t>
            </a:r>
            <a:r>
              <a:rPr lang="en-US" dirty="0"/>
              <a:t> "switchport mode access" sur les deux </a:t>
            </a:r>
            <a:r>
              <a:rPr lang="en-US" dirty="0" err="1"/>
              <a:t>commutateurs</a:t>
            </a:r>
            <a:r>
              <a:rPr lang="en-US" dirty="0"/>
              <a:t>.</a:t>
            </a:r>
          </a:p>
          <a:p>
            <a:r>
              <a:rPr lang="en-US" dirty="0" err="1"/>
              <a:t>Enfin</a:t>
            </a:r>
            <a:r>
              <a:rPr lang="en-US" dirty="0"/>
              <a:t>, nous </a:t>
            </a:r>
            <a:r>
              <a:rPr lang="en-US" dirty="0" err="1"/>
              <a:t>avons</a:t>
            </a:r>
            <a:r>
              <a:rPr lang="en-US" dirty="0"/>
              <a:t> </a:t>
            </a:r>
            <a:r>
              <a:rPr lang="en-US" dirty="0" err="1"/>
              <a:t>vérifié</a:t>
            </a:r>
            <a:r>
              <a:rPr lang="en-US" dirty="0"/>
              <a:t> que les interfaces </a:t>
            </a:r>
            <a:r>
              <a:rPr lang="en-US" dirty="0" err="1"/>
              <a:t>étaient</a:t>
            </a:r>
            <a:r>
              <a:rPr lang="en-US" dirty="0"/>
              <a:t> bien </a:t>
            </a:r>
            <a:r>
              <a:rPr lang="en-US" dirty="0" err="1"/>
              <a:t>en</a:t>
            </a:r>
            <a:r>
              <a:rPr lang="en-US" dirty="0"/>
              <a:t> mode trunk </a:t>
            </a:r>
            <a:r>
              <a:rPr lang="en-US" dirty="0" err="1"/>
              <a:t>en</a:t>
            </a:r>
            <a:r>
              <a:rPr lang="en-US" dirty="0"/>
              <a:t> </a:t>
            </a:r>
            <a:r>
              <a:rPr lang="en-US" dirty="0" err="1"/>
              <a:t>utilisant</a:t>
            </a:r>
            <a:r>
              <a:rPr lang="en-US" dirty="0"/>
              <a:t> la </a:t>
            </a:r>
            <a:r>
              <a:rPr lang="en-US" dirty="0" err="1"/>
              <a:t>commande</a:t>
            </a:r>
            <a:r>
              <a:rPr lang="en-US" dirty="0"/>
              <a:t> "show interfaces trunk".</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Et nous nous somme également assurer que les deux PC peuvent communiquer entre eux après avoir établi les tronçons de VLAN : ce qui a été le cas</a:t>
            </a:r>
          </a:p>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Nous avons donc ensuite vu le routage statique, qui est une méthode utilisée pour diriger le trafic réseau de manière prédéfinie en configurant manuellement les routes dans un routeur</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946351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Pour ce faire, nous avons commencé par connecter un routeur à un PC selon une topologie simple où le PC est connecté au routeur via l'interface GigabitEthernet0/0.</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6499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a:r>
            <a:r>
              <a:rPr lang="en-US" dirty="0" err="1"/>
              <a:t>Voici</a:t>
            </a:r>
            <a:r>
              <a:rPr lang="en-US" dirty="0"/>
              <a:t> </a:t>
            </a:r>
            <a:r>
              <a:rPr lang="en-US" dirty="0" err="1"/>
              <a:t>donc</a:t>
            </a:r>
            <a:r>
              <a:rPr lang="en-US" dirty="0"/>
              <a:t> les </a:t>
            </a:r>
            <a:r>
              <a:rPr lang="en-US" dirty="0" err="1"/>
              <a:t>différentes</a:t>
            </a:r>
            <a:r>
              <a:rPr lang="en-US" dirty="0"/>
              <a:t> parties que nous </a:t>
            </a:r>
            <a:r>
              <a:rPr lang="en-US" dirty="0" err="1"/>
              <a:t>allons</a:t>
            </a:r>
            <a:r>
              <a:rPr lang="en-US" dirty="0"/>
              <a:t> essayer de </a:t>
            </a:r>
            <a:r>
              <a:rPr lang="en-US" dirty="0" err="1"/>
              <a:t>vous</a:t>
            </a:r>
            <a:r>
              <a:rPr lang="en-US" dirty="0"/>
              <a:t> </a:t>
            </a:r>
            <a:r>
              <a:rPr lang="en-US" dirty="0" err="1"/>
              <a:t>expliquer</a:t>
            </a:r>
            <a:r>
              <a:rPr lang="en-US" dirty="0"/>
              <a:t> </a:t>
            </a:r>
            <a:r>
              <a:rPr lang="en-US" dirty="0" err="1"/>
              <a:t>lors</a:t>
            </a:r>
            <a:r>
              <a:rPr lang="en-US" dirty="0"/>
              <a:t> de </a:t>
            </a:r>
            <a:r>
              <a:rPr lang="en-US" dirty="0" err="1"/>
              <a:t>notre</a:t>
            </a:r>
            <a:r>
              <a:rPr lang="en-US" dirty="0"/>
              <a:t> </a:t>
            </a:r>
            <a:r>
              <a:rPr lang="en-US" dirty="0" err="1"/>
              <a:t>présentation</a:t>
            </a:r>
            <a:r>
              <a:rPr lang="en-US" dirty="0"/>
              <a:t>… Je </a:t>
            </a:r>
            <a:r>
              <a:rPr lang="en-US" dirty="0" err="1"/>
              <a:t>vais</a:t>
            </a:r>
            <a:r>
              <a:rPr lang="en-US" dirty="0"/>
              <a:t> pour ma part me </a:t>
            </a:r>
            <a:r>
              <a:rPr lang="en-US" dirty="0" err="1"/>
              <a:t>concentrer</a:t>
            </a:r>
            <a:r>
              <a:rPr lang="en-US" dirty="0"/>
              <a:t> sur les trois premier point à savoir : la communication entre </a:t>
            </a:r>
            <a:r>
              <a:rPr lang="en-US" dirty="0" err="1"/>
              <a:t>dispositifs</a:t>
            </a:r>
            <a:r>
              <a:rPr lang="en-US" dirty="0"/>
              <a:t> </a:t>
            </a:r>
            <a:r>
              <a:rPr lang="en-US" dirty="0" err="1"/>
              <a:t>en</a:t>
            </a:r>
            <a:r>
              <a:rPr lang="en-US" dirty="0"/>
              <a:t> </a:t>
            </a:r>
            <a:r>
              <a:rPr lang="en-US" dirty="0" err="1"/>
              <a:t>utilisant</a:t>
            </a:r>
            <a:r>
              <a:rPr lang="en-US" dirty="0"/>
              <a:t> la </a:t>
            </a:r>
            <a:r>
              <a:rPr lang="en-US" dirty="0" err="1"/>
              <a:t>commande</a:t>
            </a:r>
            <a:r>
              <a:rPr lang="en-US" dirty="0"/>
              <a:t> ping et </a:t>
            </a:r>
            <a:r>
              <a:rPr lang="en-US" dirty="0" err="1"/>
              <a:t>l'analyse</a:t>
            </a:r>
            <a:r>
              <a:rPr lang="en-US" dirty="0"/>
              <a:t> des </a:t>
            </a:r>
            <a:r>
              <a:rPr lang="en-US" dirty="0" err="1"/>
              <a:t>protocoles</a:t>
            </a:r>
            <a:r>
              <a:rPr lang="en-US" dirty="0"/>
              <a:t> </a:t>
            </a:r>
            <a:r>
              <a:rPr lang="en-US" dirty="0" err="1"/>
              <a:t>impliqués</a:t>
            </a:r>
            <a:r>
              <a:rPr lang="en-US" dirty="0"/>
              <a:t>, les </a:t>
            </a:r>
            <a:r>
              <a:rPr lang="en-US" dirty="0" err="1"/>
              <a:t>vlan</a:t>
            </a:r>
            <a:r>
              <a:rPr lang="en-US" dirty="0"/>
              <a:t> et le </a:t>
            </a:r>
            <a:r>
              <a:rPr lang="en-US" dirty="0" err="1"/>
              <a:t>routage</a:t>
            </a:r>
            <a:r>
              <a:rPr lang="en-US" dirty="0"/>
              <a:t> </a:t>
            </a:r>
            <a:r>
              <a:rPr lang="en-US" dirty="0" err="1"/>
              <a:t>statique</a:t>
            </a:r>
            <a:r>
              <a:rPr lang="en-US" dirty="0"/>
              <a:t>.</a:t>
            </a:r>
          </a:p>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Dans un premier temps, </a:t>
            </a:r>
            <a:r>
              <a:rPr lang="en-US" dirty="0" err="1"/>
              <a:t>notre</a:t>
            </a:r>
            <a:r>
              <a:rPr lang="en-US" dirty="0"/>
              <a:t> </a:t>
            </a:r>
            <a:r>
              <a:rPr lang="en-US" dirty="0" err="1"/>
              <a:t>objectif</a:t>
            </a:r>
            <a:r>
              <a:rPr lang="en-US" dirty="0"/>
              <a:t> </a:t>
            </a:r>
            <a:r>
              <a:rPr lang="en-US" dirty="0" err="1"/>
              <a:t>était</a:t>
            </a:r>
            <a:r>
              <a:rPr lang="en-US" dirty="0"/>
              <a:t> de </a:t>
            </a:r>
            <a:r>
              <a:rPr lang="en-US" dirty="0" err="1"/>
              <a:t>réaliser</a:t>
            </a:r>
            <a:r>
              <a:rPr lang="en-US" dirty="0"/>
              <a:t> un test simple de communication entre deux </a:t>
            </a:r>
            <a:r>
              <a:rPr lang="en-US" dirty="0" err="1"/>
              <a:t>dispositifs</a:t>
            </a:r>
            <a:r>
              <a:rPr lang="en-US" dirty="0"/>
              <a:t> </a:t>
            </a:r>
            <a:r>
              <a:rPr lang="en-US" dirty="0" err="1"/>
              <a:t>en</a:t>
            </a:r>
            <a:r>
              <a:rPr lang="en-US" dirty="0"/>
              <a:t> </a:t>
            </a:r>
            <a:r>
              <a:rPr lang="en-US" dirty="0" err="1"/>
              <a:t>utilisant</a:t>
            </a:r>
            <a:r>
              <a:rPr lang="en-US" dirty="0"/>
              <a:t> la </a:t>
            </a:r>
            <a:r>
              <a:rPr lang="en-US" dirty="0" err="1"/>
              <a:t>commande</a:t>
            </a:r>
            <a:r>
              <a:rPr lang="en-US" dirty="0"/>
              <a:t> ping. </a:t>
            </a:r>
            <a:r>
              <a:rPr lang="en-US" dirty="0" err="1"/>
              <a:t>Voici</a:t>
            </a:r>
            <a:r>
              <a:rPr lang="en-US" dirty="0"/>
              <a:t> le </a:t>
            </a:r>
            <a:r>
              <a:rPr lang="en-US" dirty="0" err="1"/>
              <a:t>schéma</a:t>
            </a:r>
            <a:r>
              <a:rPr lang="en-US" dirty="0"/>
              <a:t> de la </a:t>
            </a:r>
            <a:r>
              <a:rPr lang="en-US" dirty="0" err="1"/>
              <a:t>réalisation</a:t>
            </a:r>
            <a:r>
              <a:rPr lang="en-US" dirty="0"/>
              <a:t> que nous </a:t>
            </a:r>
            <a:r>
              <a:rPr lang="en-US" dirty="0" err="1"/>
              <a:t>avons</a:t>
            </a:r>
            <a:r>
              <a:rPr lang="en-US" dirty="0"/>
              <a:t> fait :</a:t>
            </a:r>
          </a:p>
          <a:p>
            <a:r>
              <a:rPr lang="en-US" dirty="0"/>
              <a:t>Après </a:t>
            </a:r>
            <a:r>
              <a:rPr lang="en-US" dirty="0" err="1"/>
              <a:t>avoir</a:t>
            </a:r>
            <a:r>
              <a:rPr lang="en-US" dirty="0"/>
              <a:t> fait </a:t>
            </a:r>
            <a:r>
              <a:rPr lang="en-US" dirty="0" err="1"/>
              <a:t>fait</a:t>
            </a:r>
            <a:r>
              <a:rPr lang="en-US" dirty="0"/>
              <a:t> les </a:t>
            </a:r>
            <a:r>
              <a:rPr lang="en-US" dirty="0" err="1"/>
              <a:t>branchements.Les</a:t>
            </a:r>
            <a:r>
              <a:rPr lang="en-US" dirty="0"/>
              <a:t> machines </a:t>
            </a:r>
            <a:r>
              <a:rPr lang="en-US" dirty="0" err="1"/>
              <a:t>ont</a:t>
            </a:r>
            <a:r>
              <a:rPr lang="en-US" dirty="0"/>
              <a:t> </a:t>
            </a:r>
            <a:r>
              <a:rPr lang="en-US" dirty="0" err="1"/>
              <a:t>été</a:t>
            </a:r>
            <a:r>
              <a:rPr lang="en-US" dirty="0"/>
              <a:t> </a:t>
            </a:r>
            <a:r>
              <a:rPr lang="en-US" dirty="0" err="1"/>
              <a:t>configurées</a:t>
            </a:r>
            <a:r>
              <a:rPr lang="en-US" dirty="0"/>
              <a:t> </a:t>
            </a:r>
            <a:r>
              <a:rPr lang="en-US" dirty="0" err="1"/>
              <a:t>en</a:t>
            </a:r>
            <a:r>
              <a:rPr lang="en-US" dirty="0"/>
              <a:t> </a:t>
            </a:r>
            <a:r>
              <a:rPr lang="en-US" dirty="0" err="1"/>
              <a:t>utilisant</a:t>
            </a:r>
            <a:r>
              <a:rPr lang="en-US" dirty="0"/>
              <a:t> la </a:t>
            </a:r>
            <a:r>
              <a:rPr lang="en-US" dirty="0" err="1"/>
              <a:t>classe</a:t>
            </a:r>
            <a:r>
              <a:rPr lang="en-US" dirty="0"/>
              <a:t> </a:t>
            </a:r>
            <a:r>
              <a:rPr lang="en-US" dirty="0" err="1"/>
              <a:t>d'adressage</a:t>
            </a:r>
            <a:r>
              <a:rPr lang="en-US" dirty="0"/>
              <a:t> C, </a:t>
            </a:r>
            <a:r>
              <a:rPr lang="en-US" dirty="0" err="1"/>
              <a:t>donc</a:t>
            </a:r>
            <a:r>
              <a:rPr lang="en-US" dirty="0"/>
              <a:t> nous </a:t>
            </a:r>
            <a:r>
              <a:rPr lang="en-US" dirty="0" err="1"/>
              <a:t>avons</a:t>
            </a:r>
            <a:r>
              <a:rPr lang="en-US" dirty="0"/>
              <a:t> </a:t>
            </a:r>
            <a:r>
              <a:rPr lang="en-US" dirty="0" err="1"/>
              <a:t>choisi</a:t>
            </a:r>
            <a:r>
              <a:rPr lang="en-US" dirty="0"/>
              <a:t> </a:t>
            </a:r>
            <a:r>
              <a:rPr lang="en-US" dirty="0" err="1"/>
              <a:t>respectivement</a:t>
            </a:r>
            <a:r>
              <a:rPr lang="en-US" dirty="0"/>
              <a:t> pour le pc1 192.168… pc2 et pc3.</a:t>
            </a:r>
          </a:p>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Une </a:t>
            </a:r>
            <a:r>
              <a:rPr lang="en-US" dirty="0" err="1"/>
              <a:t>fois</a:t>
            </a:r>
            <a:r>
              <a:rPr lang="en-US" dirty="0"/>
              <a:t> la configuration </a:t>
            </a:r>
            <a:r>
              <a:rPr lang="en-US" dirty="0" err="1"/>
              <a:t>vérifiée</a:t>
            </a:r>
            <a:r>
              <a:rPr lang="en-US" dirty="0"/>
              <a:t>, nous </a:t>
            </a:r>
            <a:r>
              <a:rPr lang="en-US" dirty="0" err="1"/>
              <a:t>avons</a:t>
            </a:r>
            <a:r>
              <a:rPr lang="en-US" dirty="0"/>
              <a:t> </a:t>
            </a:r>
            <a:r>
              <a:rPr lang="en-US" dirty="0" err="1"/>
              <a:t>réalisé</a:t>
            </a:r>
            <a:r>
              <a:rPr lang="en-US" dirty="0"/>
              <a:t> un test simple de communication entre les </a:t>
            </a:r>
            <a:r>
              <a:rPr lang="en-US" dirty="0" err="1"/>
              <a:t>différentes</a:t>
            </a:r>
            <a:r>
              <a:rPr lang="en-US" dirty="0"/>
              <a:t> machines </a:t>
            </a:r>
            <a:r>
              <a:rPr lang="en-US" dirty="0" err="1"/>
              <a:t>en</a:t>
            </a:r>
            <a:r>
              <a:rPr lang="en-US" dirty="0"/>
              <a:t> </a:t>
            </a:r>
            <a:r>
              <a:rPr lang="en-US" dirty="0" err="1"/>
              <a:t>exécutant</a:t>
            </a:r>
            <a:r>
              <a:rPr lang="en-US" dirty="0"/>
              <a:t> la </a:t>
            </a:r>
            <a:r>
              <a:rPr lang="en-US" dirty="0" err="1"/>
              <a:t>commande</a:t>
            </a:r>
            <a:r>
              <a:rPr lang="en-US" dirty="0"/>
              <a:t> ping </a:t>
            </a:r>
            <a:r>
              <a:rPr lang="en-US" dirty="0" err="1"/>
              <a:t>depuis</a:t>
            </a:r>
            <a:r>
              <a:rPr lang="en-US" dirty="0"/>
              <a:t> </a:t>
            </a:r>
            <a:r>
              <a:rPr lang="en-US" dirty="0" err="1"/>
              <a:t>une</a:t>
            </a:r>
            <a:r>
              <a:rPr lang="en-US" dirty="0"/>
              <a:t> machine source </a:t>
            </a:r>
            <a:r>
              <a:rPr lang="en-US" dirty="0" err="1"/>
              <a:t>vers</a:t>
            </a:r>
            <a:r>
              <a:rPr lang="en-US" dirty="0"/>
              <a:t> </a:t>
            </a:r>
            <a:r>
              <a:rPr lang="en-US" dirty="0" err="1"/>
              <a:t>une</a:t>
            </a:r>
            <a:r>
              <a:rPr lang="en-US" dirty="0"/>
              <a:t> machine destination. Pour </a:t>
            </a:r>
            <a:r>
              <a:rPr lang="en-US" dirty="0" err="1"/>
              <a:t>mieux</a:t>
            </a:r>
            <a:r>
              <a:rPr lang="en-US" dirty="0"/>
              <a:t> </a:t>
            </a:r>
            <a:r>
              <a:rPr lang="en-US" dirty="0" err="1"/>
              <a:t>comprendre</a:t>
            </a:r>
            <a:r>
              <a:rPr lang="en-US" dirty="0"/>
              <a:t> </a:t>
            </a:r>
            <a:r>
              <a:rPr lang="en-US" dirty="0" err="1"/>
              <a:t>ce</a:t>
            </a:r>
            <a:r>
              <a:rPr lang="en-US" dirty="0"/>
              <a:t> </a:t>
            </a:r>
            <a:r>
              <a:rPr lang="en-US" dirty="0" err="1"/>
              <a:t>qu’il</a:t>
            </a:r>
            <a:r>
              <a:rPr lang="en-US" dirty="0"/>
              <a:t> </a:t>
            </a:r>
            <a:r>
              <a:rPr lang="en-US" dirty="0" err="1"/>
              <a:t>ce</a:t>
            </a:r>
            <a:r>
              <a:rPr lang="en-US" dirty="0"/>
              <a:t> passe nous </a:t>
            </a:r>
            <a:r>
              <a:rPr lang="en-US" dirty="0" err="1"/>
              <a:t>avons</a:t>
            </a:r>
            <a:r>
              <a:rPr lang="en-US" dirty="0"/>
              <a:t> </a:t>
            </a:r>
            <a:r>
              <a:rPr lang="en-US" dirty="0" err="1"/>
              <a:t>lancé</a:t>
            </a:r>
            <a:r>
              <a:rPr lang="en-US" dirty="0"/>
              <a:t> </a:t>
            </a:r>
            <a:r>
              <a:rPr lang="en-US" dirty="0" err="1"/>
              <a:t>une</a:t>
            </a:r>
            <a:r>
              <a:rPr lang="en-US" dirty="0"/>
              <a:t> capture de </a:t>
            </a:r>
            <a:r>
              <a:rPr lang="en-US" dirty="0" err="1"/>
              <a:t>trame</a:t>
            </a:r>
            <a:r>
              <a:rPr lang="en-US" dirty="0"/>
              <a:t> et nous </a:t>
            </a:r>
            <a:r>
              <a:rPr lang="en-US" dirty="0" err="1"/>
              <a:t>avons</a:t>
            </a:r>
            <a:r>
              <a:rPr lang="en-US" dirty="0"/>
              <a:t> </a:t>
            </a:r>
            <a:r>
              <a:rPr lang="en-US" dirty="0" err="1"/>
              <a:t>pu</a:t>
            </a:r>
            <a:r>
              <a:rPr lang="en-US" dirty="0"/>
              <a:t> </a:t>
            </a:r>
            <a:r>
              <a:rPr lang="en-US" dirty="0" err="1"/>
              <a:t>voir</a:t>
            </a:r>
            <a:r>
              <a:rPr lang="en-US" dirty="0"/>
              <a:t> que le </a:t>
            </a:r>
            <a:r>
              <a:rPr lang="en-US" dirty="0" err="1"/>
              <a:t>protocoles</a:t>
            </a:r>
            <a:r>
              <a:rPr lang="en-US" dirty="0"/>
              <a:t> , ARP pour la </a:t>
            </a:r>
            <a:r>
              <a:rPr lang="en-US" dirty="0" err="1"/>
              <a:t>résolution</a:t>
            </a:r>
            <a:r>
              <a:rPr lang="en-US" dirty="0"/>
              <a:t> </a:t>
            </a:r>
            <a:r>
              <a:rPr lang="en-US" dirty="0" err="1"/>
              <a:t>d'adresses</a:t>
            </a:r>
            <a:r>
              <a:rPr lang="en-US" dirty="0"/>
              <a:t> MAC </a:t>
            </a:r>
            <a:r>
              <a:rPr lang="en-US" dirty="0" err="1"/>
              <a:t>en</a:t>
            </a:r>
            <a:r>
              <a:rPr lang="en-US" dirty="0"/>
              <a:t> </a:t>
            </a:r>
            <a:r>
              <a:rPr lang="en-US" dirty="0" err="1"/>
              <a:t>adresses</a:t>
            </a:r>
            <a:r>
              <a:rPr lang="en-US" dirty="0"/>
              <a:t> IP et ICMP pour les </a:t>
            </a:r>
            <a:r>
              <a:rPr lang="en-US" dirty="0" err="1"/>
              <a:t>requêtes</a:t>
            </a:r>
            <a:r>
              <a:rPr lang="en-US" dirty="0"/>
              <a:t> et </a:t>
            </a:r>
            <a:r>
              <a:rPr lang="en-US" dirty="0" err="1"/>
              <a:t>réponses</a:t>
            </a:r>
            <a:r>
              <a:rPr lang="en-US" dirty="0"/>
              <a:t> de ping, </a:t>
            </a:r>
            <a:r>
              <a:rPr lang="en-US" dirty="0" err="1"/>
              <a:t>sont</a:t>
            </a:r>
            <a:r>
              <a:rPr lang="en-US" dirty="0"/>
              <a:t> </a:t>
            </a:r>
            <a:r>
              <a:rPr lang="en-US" dirty="0" err="1"/>
              <a:t>impliquées</a:t>
            </a:r>
            <a:r>
              <a:rPr lang="en-US" dirty="0"/>
              <a:t> dans </a:t>
            </a:r>
            <a:r>
              <a:rPr lang="en-US" dirty="0" err="1"/>
              <a:t>cette</a:t>
            </a:r>
            <a:r>
              <a:rPr lang="en-US" dirty="0"/>
              <a:t> communication.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En </a:t>
            </a:r>
            <a:r>
              <a:rPr lang="en-US" dirty="0" err="1"/>
              <a:t>analysant</a:t>
            </a:r>
            <a:r>
              <a:rPr lang="en-US" dirty="0"/>
              <a:t> les </a:t>
            </a:r>
            <a:r>
              <a:rPr lang="en-US" dirty="0" err="1"/>
              <a:t>échanges</a:t>
            </a:r>
            <a:r>
              <a:rPr lang="en-US" dirty="0"/>
              <a:t> de </a:t>
            </a:r>
            <a:r>
              <a:rPr lang="en-US" dirty="0" err="1"/>
              <a:t>trames</a:t>
            </a:r>
            <a:r>
              <a:rPr lang="en-US" dirty="0"/>
              <a:t> à </a:t>
            </a:r>
            <a:r>
              <a:rPr lang="en-US" dirty="0" err="1"/>
              <a:t>l'aide</a:t>
            </a:r>
            <a:r>
              <a:rPr lang="en-US" dirty="0"/>
              <a:t> de Wireshark, nous </a:t>
            </a:r>
            <a:r>
              <a:rPr lang="en-US" dirty="0" err="1"/>
              <a:t>avons</a:t>
            </a:r>
            <a:r>
              <a:rPr lang="en-US" dirty="0"/>
              <a:t> </a:t>
            </a:r>
            <a:r>
              <a:rPr lang="en-US" dirty="0" err="1"/>
              <a:t>pu</a:t>
            </a:r>
            <a:r>
              <a:rPr lang="en-US" dirty="0"/>
              <a:t> identifier </a:t>
            </a:r>
            <a:r>
              <a:rPr lang="en-US" dirty="0" err="1"/>
              <a:t>ainsi</a:t>
            </a:r>
            <a:r>
              <a:rPr lang="en-US" dirty="0"/>
              <a:t> que l’ </a:t>
            </a:r>
            <a:r>
              <a:rPr lang="en-US" dirty="0" err="1"/>
              <a:t>adresses</a:t>
            </a:r>
            <a:r>
              <a:rPr lang="en-US" dirty="0"/>
              <a:t> IP de destination dans le champ target de la </a:t>
            </a:r>
            <a:r>
              <a:rPr lang="en-US" dirty="0" err="1"/>
              <a:t>requête</a:t>
            </a:r>
            <a:r>
              <a:rPr lang="en-US" dirty="0"/>
              <a:t> Arp et de </a:t>
            </a:r>
            <a:r>
              <a:rPr lang="en-US" dirty="0" err="1"/>
              <a:t>mêmes</a:t>
            </a:r>
            <a:r>
              <a:rPr lang="en-US" dirty="0"/>
              <a:t> pour </a:t>
            </a:r>
            <a:r>
              <a:rPr lang="en-US" dirty="0" err="1"/>
              <a:t>l’@MAC</a:t>
            </a:r>
            <a:r>
              <a:rPr lang="en-US" dirty="0"/>
              <a:t> </a:t>
            </a:r>
            <a:r>
              <a:rPr lang="en-US" dirty="0" err="1"/>
              <a:t>destinataires</a:t>
            </a:r>
            <a:r>
              <a:rPr lang="en-US" dirty="0"/>
              <a:t> </a:t>
            </a:r>
            <a:r>
              <a:rPr lang="en-US" dirty="0" err="1"/>
              <a:t>qu’on</a:t>
            </a:r>
            <a:r>
              <a:rPr lang="en-US" dirty="0"/>
              <a:t> </a:t>
            </a:r>
            <a:r>
              <a:rPr lang="en-US" dirty="0" err="1"/>
              <a:t>peut</a:t>
            </a:r>
            <a:r>
              <a:rPr lang="en-US" dirty="0"/>
              <a:t> </a:t>
            </a:r>
            <a:r>
              <a:rPr lang="en-US" dirty="0" err="1"/>
              <a:t>voir</a:t>
            </a:r>
            <a:r>
              <a:rPr lang="en-US" dirty="0"/>
              <a:t> </a:t>
            </a:r>
            <a:r>
              <a:rPr lang="en-US" dirty="0" err="1"/>
              <a:t>ici</a:t>
            </a:r>
            <a:r>
              <a:rPr lang="en-US" dirty="0"/>
              <a:t>. Par </a:t>
            </a:r>
            <a:r>
              <a:rPr lang="en-US" dirty="0" err="1"/>
              <a:t>ailleurs</a:t>
            </a:r>
            <a:r>
              <a:rPr lang="en-US" dirty="0"/>
              <a:t>, on </a:t>
            </a:r>
            <a:r>
              <a:rPr lang="en-US" dirty="0" err="1"/>
              <a:t>voit</a:t>
            </a:r>
            <a:r>
              <a:rPr lang="en-US" dirty="0"/>
              <a:t> que </a:t>
            </a:r>
            <a:r>
              <a:rPr lang="en-US" dirty="0" err="1"/>
              <a:t>l’adresse</a:t>
            </a:r>
            <a:r>
              <a:rPr lang="en-US" dirty="0"/>
              <a:t> Mac </a:t>
            </a:r>
            <a:r>
              <a:rPr lang="en-US" dirty="0" err="1"/>
              <a:t>est</a:t>
            </a:r>
            <a:r>
              <a:rPr lang="en-US" dirty="0"/>
              <a:t> </a:t>
            </a:r>
            <a:r>
              <a:rPr lang="en-US" dirty="0" err="1"/>
              <a:t>nul</a:t>
            </a:r>
            <a:r>
              <a:rPr lang="en-US" dirty="0"/>
              <a:t>, </a:t>
            </a:r>
            <a:r>
              <a:rPr lang="en-US" dirty="0" err="1"/>
              <a:t>Pourquoi</a:t>
            </a:r>
            <a:r>
              <a:rPr lang="en-US" dirty="0"/>
              <a:t>?.</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regardant le cache </a:t>
            </a:r>
            <a:r>
              <a:rPr lang="fr-FR" dirty="0" err="1"/>
              <a:t>arp</a:t>
            </a:r>
            <a:r>
              <a:rPr lang="fr-FR" dirty="0"/>
              <a:t>, nous avons pu constater que toutes les machines ont reçu la requête ARP car la machine l’@IP de la machine distante n’était pas encore connu et donc lorsqu'une machine souhaite communiquer avec une autre sur le réseau local mais ne possède </a:t>
            </a:r>
            <a:r>
              <a:rPr lang="fr-FR" dirty="0" err="1"/>
              <a:t>l@Mac</a:t>
            </a:r>
            <a:r>
              <a:rPr lang="fr-FR" dirty="0"/>
              <a:t> correspondante, elle envoie une requête ARP en broadcast pour demander l'adresse MAC correspondante à l'adresse IP recherchée( donc sur toute les machines du réseau, en l’occurrence ici pc1 pc2 et pc3). Seule la machine cible répondra avec son adresse MAC, permettant ainsi à la machine source d'établir une communication directe.</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74192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Je </a:t>
            </a:r>
            <a:r>
              <a:rPr lang="en-US" dirty="0" err="1"/>
              <a:t>vais</a:t>
            </a:r>
            <a:r>
              <a:rPr lang="en-US" dirty="0"/>
              <a:t> </a:t>
            </a:r>
            <a:r>
              <a:rPr lang="en-US" dirty="0" err="1"/>
              <a:t>donc</a:t>
            </a:r>
            <a:r>
              <a:rPr lang="en-US" dirty="0"/>
              <a:t> </a:t>
            </a:r>
            <a:r>
              <a:rPr lang="en-US" dirty="0" err="1"/>
              <a:t>vous</a:t>
            </a:r>
            <a:r>
              <a:rPr lang="en-US" dirty="0"/>
              <a:t> </a:t>
            </a:r>
            <a:r>
              <a:rPr lang="en-US" dirty="0" err="1"/>
              <a:t>expliquer</a:t>
            </a:r>
            <a:r>
              <a:rPr lang="en-US" dirty="0"/>
              <a:t> comment le message </a:t>
            </a:r>
            <a:r>
              <a:rPr lang="en-US" dirty="0" err="1"/>
              <a:t>est</a:t>
            </a:r>
            <a:r>
              <a:rPr lang="en-US" dirty="0"/>
              <a:t> </a:t>
            </a:r>
            <a:r>
              <a:rPr lang="en-US" dirty="0" err="1"/>
              <a:t>encapsulé</a:t>
            </a:r>
            <a:r>
              <a:rPr lang="en-US" dirty="0"/>
              <a:t> dans les </a:t>
            </a:r>
            <a:r>
              <a:rPr lang="en-US" dirty="0" err="1"/>
              <a:t>différentes</a:t>
            </a:r>
            <a:r>
              <a:rPr lang="en-US" dirty="0"/>
              <a:t> couches </a:t>
            </a:r>
            <a:r>
              <a:rPr lang="en-US" dirty="0" err="1"/>
              <a:t>réseaux</a:t>
            </a:r>
            <a:r>
              <a:rPr lang="en-US" dirty="0"/>
              <a:t>. </a:t>
            </a:r>
            <a:r>
              <a:rPr lang="en-US" dirty="0" err="1"/>
              <a:t>Voici</a:t>
            </a:r>
            <a:r>
              <a:rPr lang="en-US" dirty="0"/>
              <a:t> un </a:t>
            </a:r>
            <a:r>
              <a:rPr lang="en-US" dirty="0" err="1"/>
              <a:t>schéma</a:t>
            </a:r>
            <a:r>
              <a:rPr lang="en-US" dirty="0"/>
              <a:t> </a:t>
            </a:r>
            <a:r>
              <a:rPr lang="en-US" dirty="0" err="1"/>
              <a:t>vous</a:t>
            </a:r>
            <a:r>
              <a:rPr lang="en-US" dirty="0"/>
              <a:t> </a:t>
            </a:r>
            <a:r>
              <a:rPr lang="en-US" dirty="0" err="1"/>
              <a:t>illustrant</a:t>
            </a:r>
            <a:r>
              <a:rPr lang="en-US" dirty="0"/>
              <a:t> le processus. </a:t>
            </a:r>
            <a:r>
              <a:rPr lang="en-US" dirty="0" err="1"/>
              <a:t>Donc</a:t>
            </a:r>
            <a:r>
              <a:rPr lang="en-US" dirty="0"/>
              <a:t> </a:t>
            </a:r>
            <a:r>
              <a:rPr lang="en-US" dirty="0" err="1"/>
              <a:t>admettons</a:t>
            </a:r>
            <a:r>
              <a:rPr lang="en-US" dirty="0"/>
              <a:t> la pile de communication TCP/IP </a:t>
            </a:r>
            <a:r>
              <a:rPr lang="en-US" dirty="0" err="1"/>
              <a:t>appartenant</a:t>
            </a:r>
            <a:r>
              <a:rPr lang="en-US" dirty="0"/>
              <a:t> au Pc1 et </a:t>
            </a:r>
            <a:r>
              <a:rPr lang="en-US" dirty="0" err="1"/>
              <a:t>celle</a:t>
            </a:r>
            <a:r>
              <a:rPr lang="en-US" dirty="0"/>
              <a:t> ci </a:t>
            </a:r>
            <a:r>
              <a:rPr lang="en-US" dirty="0" err="1"/>
              <a:t>appartenant</a:t>
            </a:r>
            <a:r>
              <a:rPr lang="en-US" dirty="0"/>
              <a:t> au Pc2 avec les 7couches du </a:t>
            </a:r>
            <a:r>
              <a:rPr lang="en-US" dirty="0" err="1"/>
              <a:t>modèle</a:t>
            </a:r>
            <a:r>
              <a:rPr lang="en-US" dirty="0"/>
              <a:t> OSI. </a:t>
            </a:r>
            <a:r>
              <a:rPr lang="en-US" dirty="0" err="1"/>
              <a:t>Lorsque</a:t>
            </a:r>
            <a:r>
              <a:rPr lang="en-US" dirty="0"/>
              <a:t> </a:t>
            </a:r>
            <a:r>
              <a:rPr lang="en-US" dirty="0" err="1"/>
              <a:t>l’on</a:t>
            </a:r>
            <a:r>
              <a:rPr lang="en-US" dirty="0"/>
              <a:t> teste la connectivité IP a </a:t>
            </a:r>
            <a:r>
              <a:rPr lang="en-US" dirty="0" err="1"/>
              <a:t>l’aide</a:t>
            </a:r>
            <a:r>
              <a:rPr lang="en-US" dirty="0"/>
              <a:t> de la </a:t>
            </a:r>
            <a:r>
              <a:rPr lang="en-US" dirty="0" err="1"/>
              <a:t>commande</a:t>
            </a:r>
            <a:r>
              <a:rPr lang="en-US" dirty="0"/>
              <a:t> PING, on </a:t>
            </a:r>
            <a:r>
              <a:rPr lang="en-US" dirty="0" err="1"/>
              <a:t>utilise</a:t>
            </a:r>
            <a:r>
              <a:rPr lang="en-US" dirty="0"/>
              <a:t> un </a:t>
            </a:r>
            <a:r>
              <a:rPr lang="en-US" dirty="0" err="1"/>
              <a:t>protocole</a:t>
            </a:r>
            <a:r>
              <a:rPr lang="en-US" dirty="0"/>
              <a:t> de </a:t>
            </a:r>
            <a:r>
              <a:rPr lang="en-US" dirty="0" err="1"/>
              <a:t>niveau</a:t>
            </a:r>
            <a:r>
              <a:rPr lang="en-US" dirty="0"/>
              <a:t> 3 : </a:t>
            </a:r>
            <a:r>
              <a:rPr lang="en-US" dirty="0" err="1"/>
              <a:t>soit</a:t>
            </a:r>
            <a:r>
              <a:rPr lang="en-US" dirty="0"/>
              <a:t> le </a:t>
            </a:r>
            <a:r>
              <a:rPr lang="en-US" dirty="0" err="1"/>
              <a:t>protocole</a:t>
            </a:r>
            <a:r>
              <a:rPr lang="en-US" dirty="0"/>
              <a:t> ICMP; qui </a:t>
            </a:r>
            <a:r>
              <a:rPr lang="en-US" dirty="0" err="1"/>
              <a:t>va</a:t>
            </a:r>
            <a:r>
              <a:rPr lang="en-US" dirty="0"/>
              <a:t> </a:t>
            </a:r>
            <a:r>
              <a:rPr lang="en-US" dirty="0" err="1"/>
              <a:t>permettre</a:t>
            </a:r>
            <a:r>
              <a:rPr lang="en-US" dirty="0"/>
              <a:t> </a:t>
            </a:r>
            <a:r>
              <a:rPr lang="en-US" dirty="0" err="1"/>
              <a:t>d’envoyer</a:t>
            </a:r>
            <a:r>
              <a:rPr lang="en-US" dirty="0"/>
              <a:t> un message ICMP </a:t>
            </a:r>
            <a:r>
              <a:rPr lang="en-US" dirty="0" err="1"/>
              <a:t>écho</a:t>
            </a:r>
            <a:r>
              <a:rPr lang="en-US" dirty="0"/>
              <a:t> request et </a:t>
            </a:r>
            <a:r>
              <a:rPr lang="en-US" dirty="0" err="1"/>
              <a:t>recevoir</a:t>
            </a:r>
            <a:r>
              <a:rPr lang="en-US" dirty="0"/>
              <a:t> </a:t>
            </a:r>
            <a:r>
              <a:rPr lang="en-US" dirty="0" err="1"/>
              <a:t>en</a:t>
            </a:r>
            <a:r>
              <a:rPr lang="en-US" dirty="0"/>
              <a:t> retour </a:t>
            </a:r>
            <a:r>
              <a:rPr lang="en-US" dirty="0" err="1"/>
              <a:t>une</a:t>
            </a:r>
            <a:r>
              <a:rPr lang="en-US" dirty="0"/>
              <a:t> </a:t>
            </a:r>
            <a:r>
              <a:rPr lang="en-US" dirty="0" err="1"/>
              <a:t>réponse</a:t>
            </a:r>
            <a:r>
              <a:rPr lang="en-US" dirty="0"/>
              <a:t> ICMP echo replay. </a:t>
            </a:r>
            <a:r>
              <a:rPr lang="en-US" dirty="0" err="1"/>
              <a:t>Donc</a:t>
            </a:r>
            <a:r>
              <a:rPr lang="en-US" dirty="0"/>
              <a:t> </a:t>
            </a:r>
            <a:r>
              <a:rPr lang="en-US" dirty="0" err="1"/>
              <a:t>ici</a:t>
            </a:r>
            <a:r>
              <a:rPr lang="en-US" dirty="0"/>
              <a:t> nous </a:t>
            </a:r>
            <a:r>
              <a:rPr lang="en-US" dirty="0" err="1"/>
              <a:t>avons</a:t>
            </a:r>
            <a:r>
              <a:rPr lang="en-US" dirty="0"/>
              <a:t> </a:t>
            </a:r>
            <a:r>
              <a:rPr lang="en-US" dirty="0" err="1"/>
              <a:t>l’assurance</a:t>
            </a:r>
            <a:r>
              <a:rPr lang="en-US" dirty="0"/>
              <a:t> que </a:t>
            </a:r>
            <a:r>
              <a:rPr lang="en-US" dirty="0" err="1"/>
              <a:t>toute</a:t>
            </a:r>
            <a:r>
              <a:rPr lang="en-US" dirty="0"/>
              <a:t> les communications à </a:t>
            </a:r>
            <a:r>
              <a:rPr lang="en-US" dirty="0" err="1"/>
              <a:t>partir</a:t>
            </a:r>
            <a:r>
              <a:rPr lang="en-US" dirty="0"/>
              <a:t> de la couche de </a:t>
            </a:r>
            <a:r>
              <a:rPr lang="en-US" dirty="0" err="1"/>
              <a:t>niveau</a:t>
            </a:r>
            <a:r>
              <a:rPr lang="en-US" dirty="0"/>
              <a:t> 3, descendent bien la pile de communication à travers la couche de </a:t>
            </a:r>
            <a:r>
              <a:rPr lang="en-US" dirty="0" err="1"/>
              <a:t>niveau</a:t>
            </a:r>
            <a:r>
              <a:rPr lang="en-US" dirty="0"/>
              <a:t> 2, </a:t>
            </a:r>
            <a:r>
              <a:rPr lang="en-US" dirty="0" err="1"/>
              <a:t>puis</a:t>
            </a:r>
            <a:r>
              <a:rPr lang="en-US" dirty="0"/>
              <a:t> la </a:t>
            </a:r>
            <a:r>
              <a:rPr lang="en-US" dirty="0" err="1"/>
              <a:t>la</a:t>
            </a:r>
            <a:r>
              <a:rPr lang="en-US" dirty="0"/>
              <a:t> couche physique. On a </a:t>
            </a:r>
            <a:r>
              <a:rPr lang="en-US" dirty="0" err="1"/>
              <a:t>donc</a:t>
            </a:r>
            <a:r>
              <a:rPr lang="en-US" dirty="0"/>
              <a:t> ensuite </a:t>
            </a:r>
            <a:r>
              <a:rPr lang="en-US" dirty="0" err="1"/>
              <a:t>ici</a:t>
            </a:r>
            <a:r>
              <a:rPr lang="en-US" dirty="0"/>
              <a:t>(vert) un transport physique avec </a:t>
            </a:r>
            <a:r>
              <a:rPr lang="en-US" dirty="0" err="1"/>
              <a:t>une</a:t>
            </a:r>
            <a:r>
              <a:rPr lang="en-US" dirty="0"/>
              <a:t> connectivité qui </a:t>
            </a:r>
            <a:r>
              <a:rPr lang="en-US" dirty="0" err="1"/>
              <a:t>revient</a:t>
            </a:r>
            <a:r>
              <a:rPr lang="en-US" dirty="0"/>
              <a:t> </a:t>
            </a:r>
            <a:r>
              <a:rPr lang="en-US" dirty="0" err="1"/>
              <a:t>jusqu’à</a:t>
            </a:r>
            <a:r>
              <a:rPr lang="en-US" dirty="0"/>
              <a:t> la couche de </a:t>
            </a:r>
            <a:r>
              <a:rPr lang="en-US" dirty="0" err="1"/>
              <a:t>niveau</a:t>
            </a:r>
            <a:r>
              <a:rPr lang="en-US" dirty="0"/>
              <a:t> 1,2.</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justifier les </a:t>
            </a:r>
            <a:r>
              <a:rPr lang="en-US" dirty="0" err="1"/>
              <a:t>propos</a:t>
            </a:r>
            <a:r>
              <a:rPr lang="en-US" dirty="0"/>
              <a:t> que </a:t>
            </a:r>
            <a:r>
              <a:rPr lang="en-US" dirty="0" err="1"/>
              <a:t>j’ai</a:t>
            </a:r>
            <a:r>
              <a:rPr lang="en-US" dirty="0"/>
              <a:t> dis </a:t>
            </a:r>
            <a:r>
              <a:rPr lang="en-US" dirty="0" err="1"/>
              <a:t>juste</a:t>
            </a:r>
            <a:r>
              <a:rPr lang="en-US" dirty="0"/>
              <a:t> </a:t>
            </a:r>
            <a:r>
              <a:rPr lang="en-US" dirty="0" err="1"/>
              <a:t>avant</a:t>
            </a:r>
            <a:r>
              <a:rPr lang="en-US" dirty="0"/>
              <a:t> par rapport au </a:t>
            </a:r>
            <a:r>
              <a:rPr lang="en-US" dirty="0" err="1"/>
              <a:t>protocole</a:t>
            </a:r>
            <a:r>
              <a:rPr lang="en-US" dirty="0"/>
              <a:t> ARP, nous </a:t>
            </a:r>
            <a:r>
              <a:rPr lang="en-US" dirty="0" err="1"/>
              <a:t>avons</a:t>
            </a:r>
            <a:r>
              <a:rPr lang="en-US" dirty="0"/>
              <a:t> </a:t>
            </a:r>
            <a:r>
              <a:rPr lang="en-US" dirty="0" err="1"/>
              <a:t>vérifié</a:t>
            </a:r>
            <a:r>
              <a:rPr lang="en-US" dirty="0"/>
              <a:t> le cache </a:t>
            </a:r>
            <a:r>
              <a:rPr lang="en-US" dirty="0" err="1"/>
              <a:t>arp</a:t>
            </a:r>
            <a:r>
              <a:rPr lang="en-US" dirty="0"/>
              <a:t> et vu que </a:t>
            </a:r>
            <a:r>
              <a:rPr lang="en-US" dirty="0" err="1"/>
              <a:t>celle</a:t>
            </a:r>
            <a:r>
              <a:rPr lang="en-US" dirty="0"/>
              <a:t>-ci </a:t>
            </a:r>
            <a:r>
              <a:rPr lang="en-US" dirty="0" err="1"/>
              <a:t>était</a:t>
            </a:r>
            <a:r>
              <a:rPr lang="en-US" dirty="0"/>
              <a:t> </a:t>
            </a:r>
            <a:r>
              <a:rPr lang="en-US" dirty="0" err="1"/>
              <a:t>désormais</a:t>
            </a:r>
            <a:r>
              <a:rPr lang="en-US" dirty="0"/>
              <a:t> </a:t>
            </a:r>
            <a:r>
              <a:rPr lang="en-US" dirty="0" err="1"/>
              <a:t>rempli</a:t>
            </a:r>
            <a:r>
              <a:rPr lang="en-US" dirty="0"/>
              <a:t> avec la </a:t>
            </a:r>
            <a:r>
              <a:rPr lang="en-US" dirty="0" err="1"/>
              <a:t>connaissance</a:t>
            </a:r>
            <a:r>
              <a:rPr lang="en-US" dirty="0"/>
              <a:t> des </a:t>
            </a:r>
            <a:r>
              <a:rPr lang="en-US" dirty="0" err="1"/>
              <a:t>adresse</a:t>
            </a:r>
            <a:r>
              <a:rPr lang="en-US" dirty="0"/>
              <a:t> Mac de </a:t>
            </a:r>
            <a:r>
              <a:rPr lang="en-US" dirty="0" err="1"/>
              <a:t>distanciation</a:t>
            </a:r>
            <a:r>
              <a:rPr lang="en-US" dirty="0"/>
              <a:t>. </a:t>
            </a:r>
            <a:r>
              <a:rPr lang="en-US" dirty="0" err="1"/>
              <a:t>Donc</a:t>
            </a:r>
            <a:r>
              <a:rPr lang="en-US" dirty="0"/>
              <a:t> </a:t>
            </a:r>
            <a:r>
              <a:rPr lang="en-US" dirty="0" err="1"/>
              <a:t>lorsque</a:t>
            </a:r>
            <a:r>
              <a:rPr lang="en-US" dirty="0"/>
              <a:t> que nous </a:t>
            </a:r>
            <a:r>
              <a:rPr lang="en-US" dirty="0" err="1"/>
              <a:t>avons</a:t>
            </a:r>
            <a:r>
              <a:rPr lang="en-US" dirty="0"/>
              <a:t> </a:t>
            </a:r>
            <a:r>
              <a:rPr lang="en-US" dirty="0" err="1"/>
              <a:t>effectué</a:t>
            </a:r>
            <a:r>
              <a:rPr lang="en-US" dirty="0"/>
              <a:t> un </a:t>
            </a:r>
            <a:r>
              <a:rPr lang="en-US" dirty="0" err="1"/>
              <a:t>deuxième</a:t>
            </a:r>
            <a:r>
              <a:rPr lang="en-US" dirty="0"/>
              <a:t> ping après que </a:t>
            </a:r>
            <a:r>
              <a:rPr lang="en-US" dirty="0" err="1"/>
              <a:t>l’adresse</a:t>
            </a:r>
            <a:r>
              <a:rPr lang="en-US" dirty="0"/>
              <a:t> Mac </a:t>
            </a:r>
            <a:r>
              <a:rPr lang="en-US" dirty="0" err="1"/>
              <a:t>distante</a:t>
            </a:r>
            <a:r>
              <a:rPr lang="en-US" dirty="0"/>
              <a:t> </a:t>
            </a:r>
            <a:r>
              <a:rPr lang="en-US" dirty="0" err="1"/>
              <a:t>soit</a:t>
            </a:r>
            <a:r>
              <a:rPr lang="en-US" dirty="0"/>
              <a:t> </a:t>
            </a:r>
            <a:r>
              <a:rPr lang="en-US" dirty="0" err="1"/>
              <a:t>connu</a:t>
            </a:r>
            <a:r>
              <a:rPr lang="en-US" dirty="0"/>
              <a:t> nous </a:t>
            </a:r>
            <a:r>
              <a:rPr lang="en-US" dirty="0" err="1"/>
              <a:t>avons</a:t>
            </a:r>
            <a:r>
              <a:rPr lang="en-US" dirty="0"/>
              <a:t> </a:t>
            </a:r>
            <a:r>
              <a:rPr lang="en-US" dirty="0" err="1"/>
              <a:t>remarqué</a:t>
            </a:r>
            <a:r>
              <a:rPr lang="en-US" dirty="0"/>
              <a:t> que les ping </a:t>
            </a:r>
            <a:r>
              <a:rPr lang="en-US" dirty="0" err="1"/>
              <a:t>était</a:t>
            </a:r>
            <a:r>
              <a:rPr lang="en-US" dirty="0"/>
              <a:t> plus </a:t>
            </a:r>
            <a:r>
              <a:rPr lang="en-US" dirty="0" err="1"/>
              <a:t>rapide</a:t>
            </a:r>
            <a:r>
              <a:rPr lang="en-US" dirty="0"/>
              <a:t> et que </a:t>
            </a:r>
            <a:r>
              <a:rPr lang="en-US" dirty="0" err="1"/>
              <a:t>l'ordinateur</a:t>
            </a:r>
            <a:r>
              <a:rPr lang="en-US" dirty="0"/>
              <a:t> source </a:t>
            </a:r>
            <a:r>
              <a:rPr lang="en-US" dirty="0" err="1"/>
              <a:t>n’avait</a:t>
            </a:r>
            <a:r>
              <a:rPr lang="en-US" dirty="0"/>
              <a:t> </a:t>
            </a:r>
            <a:r>
              <a:rPr lang="en-US" dirty="0" err="1"/>
              <a:t>donc</a:t>
            </a:r>
            <a:r>
              <a:rPr lang="en-US" dirty="0"/>
              <a:t> plus </a:t>
            </a:r>
            <a:r>
              <a:rPr lang="en-US" dirty="0" err="1"/>
              <a:t>besoin</a:t>
            </a:r>
            <a:r>
              <a:rPr lang="en-US" dirty="0"/>
              <a:t> </a:t>
            </a:r>
            <a:r>
              <a:rPr lang="en-US" dirty="0" err="1"/>
              <a:t>d'envoyer</a:t>
            </a:r>
            <a:r>
              <a:rPr lang="en-US" dirty="0"/>
              <a:t> </a:t>
            </a:r>
            <a:r>
              <a:rPr lang="en-US" dirty="0" err="1"/>
              <a:t>une</a:t>
            </a:r>
            <a:r>
              <a:rPr lang="en-US" dirty="0"/>
              <a:t> </a:t>
            </a:r>
            <a:r>
              <a:rPr lang="en-US" dirty="0" err="1"/>
              <a:t>requête</a:t>
            </a:r>
            <a:r>
              <a:rPr lang="en-US" dirty="0"/>
              <a:t> ARP pour </a:t>
            </a:r>
            <a:r>
              <a:rPr lang="en-US" dirty="0" err="1"/>
              <a:t>résoudre</a:t>
            </a:r>
            <a:r>
              <a:rPr lang="en-US" dirty="0"/>
              <a:t> </a:t>
            </a:r>
            <a:r>
              <a:rPr lang="en-US" dirty="0" err="1"/>
              <a:t>l'adresse</a:t>
            </a:r>
            <a:r>
              <a:rPr lang="en-US" dirty="0"/>
              <a:t> IP </a:t>
            </a:r>
            <a:r>
              <a:rPr lang="en-US" dirty="0" err="1"/>
              <a:t>en</a:t>
            </a:r>
            <a:r>
              <a:rPr lang="en-US" dirty="0"/>
              <a:t> </a:t>
            </a:r>
            <a:r>
              <a:rPr lang="en-US" dirty="0" err="1"/>
              <a:t>adresse</a:t>
            </a:r>
            <a:r>
              <a:rPr lang="en-US" dirty="0"/>
              <a:t> MAC car </a:t>
            </a:r>
            <a:r>
              <a:rPr lang="en-US" dirty="0" err="1"/>
              <a:t>elle</a:t>
            </a:r>
            <a:r>
              <a:rPr lang="en-US" dirty="0"/>
              <a:t> </a:t>
            </a:r>
            <a:r>
              <a:rPr lang="en-US" dirty="0" err="1"/>
              <a:t>est</a:t>
            </a:r>
            <a:r>
              <a:rPr lang="en-US" dirty="0"/>
              <a:t> déjà </a:t>
            </a:r>
            <a:r>
              <a:rPr lang="en-US" dirty="0" err="1"/>
              <a:t>connue</a:t>
            </a:r>
            <a:r>
              <a:rPr lang="en-US" dirty="0"/>
              <a:t>.</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Dans un </a:t>
            </a:r>
            <a:r>
              <a:rPr lang="en-US" dirty="0" err="1"/>
              <a:t>deuxième</a:t>
            </a:r>
            <a:r>
              <a:rPr lang="en-US" dirty="0"/>
              <a:t> temps, nous </a:t>
            </a:r>
            <a:r>
              <a:rPr lang="en-US" dirty="0" err="1"/>
              <a:t>avons</a:t>
            </a:r>
            <a:r>
              <a:rPr lang="en-US" dirty="0"/>
              <a:t> </a:t>
            </a:r>
            <a:r>
              <a:rPr lang="en-US" dirty="0" err="1"/>
              <a:t>abordé</a:t>
            </a:r>
            <a:r>
              <a:rPr lang="en-US" dirty="0"/>
              <a:t> la configuration et </a:t>
            </a:r>
            <a:r>
              <a:rPr lang="en-US" dirty="0" err="1"/>
              <a:t>l'utilisation</a:t>
            </a:r>
            <a:r>
              <a:rPr lang="en-US" dirty="0"/>
              <a:t> des VLAN (Virtual Local dans un </a:t>
            </a:r>
            <a:r>
              <a:rPr lang="en-US" dirty="0" err="1"/>
              <a:t>environnement</a:t>
            </a:r>
            <a:r>
              <a:rPr lang="en-US" dirty="0"/>
              <a:t> de commutation. Les VLAN </a:t>
            </a:r>
            <a:r>
              <a:rPr lang="en-US" dirty="0" err="1"/>
              <a:t>permettent</a:t>
            </a:r>
            <a:r>
              <a:rPr lang="en-US" dirty="0"/>
              <a:t> pour </a:t>
            </a:r>
            <a:r>
              <a:rPr lang="en-US" dirty="0" err="1"/>
              <a:t>segmenter</a:t>
            </a:r>
            <a:r>
              <a:rPr lang="en-US" dirty="0"/>
              <a:t> un </a:t>
            </a:r>
            <a:r>
              <a:rPr lang="en-US" dirty="0" err="1"/>
              <a:t>réseau</a:t>
            </a:r>
            <a:r>
              <a:rPr lang="en-US" dirty="0"/>
              <a:t> </a:t>
            </a:r>
            <a:r>
              <a:rPr lang="en-US" dirty="0" err="1"/>
              <a:t>en</a:t>
            </a:r>
            <a:r>
              <a:rPr lang="en-US" dirty="0"/>
              <a:t> </a:t>
            </a:r>
            <a:r>
              <a:rPr lang="en-US" dirty="0" err="1"/>
              <a:t>domaines</a:t>
            </a:r>
            <a:r>
              <a:rPr lang="en-US" dirty="0"/>
              <a:t> de diffusion </a:t>
            </a:r>
            <a:r>
              <a:rPr lang="en-US" dirty="0" err="1"/>
              <a:t>logiques</a:t>
            </a:r>
            <a:r>
              <a:rPr lang="en-US" dirty="0"/>
              <a:t>, </a:t>
            </a:r>
            <a:r>
              <a:rPr lang="en-US" dirty="0" err="1"/>
              <a:t>offrant</a:t>
            </a:r>
            <a:r>
              <a:rPr lang="en-US" dirty="0"/>
              <a:t> </a:t>
            </a:r>
            <a:r>
              <a:rPr lang="en-US" dirty="0" err="1"/>
              <a:t>ainsi</a:t>
            </a:r>
            <a:r>
              <a:rPr lang="en-US" dirty="0"/>
              <a:t> </a:t>
            </a:r>
            <a:r>
              <a:rPr lang="en-US" dirty="0" err="1"/>
              <a:t>une</a:t>
            </a:r>
            <a:r>
              <a:rPr lang="en-US" dirty="0"/>
              <a:t> </a:t>
            </a:r>
            <a:r>
              <a:rPr lang="en-US" dirty="0" err="1"/>
              <a:t>meilleure</a:t>
            </a:r>
            <a:r>
              <a:rPr lang="en-US" dirty="0"/>
              <a:t> gestion du </a:t>
            </a:r>
            <a:r>
              <a:rPr lang="en-US" dirty="0" err="1"/>
              <a:t>trafic</a:t>
            </a:r>
            <a:r>
              <a:rPr lang="en-US" dirty="0"/>
              <a:t> et </a:t>
            </a:r>
            <a:r>
              <a:rPr lang="en-US" dirty="0" err="1"/>
              <a:t>une</a:t>
            </a:r>
            <a:r>
              <a:rPr lang="en-US" dirty="0"/>
              <a:t> isolation des </a:t>
            </a:r>
            <a:r>
              <a:rPr lang="en-US" dirty="0" err="1"/>
              <a:t>groupes</a:t>
            </a:r>
            <a:r>
              <a:rPr lang="en-US" dirty="0"/>
              <a:t> </a:t>
            </a:r>
            <a:r>
              <a:rPr lang="en-US" dirty="0" err="1"/>
              <a:t>d'utilisateurs</a:t>
            </a:r>
            <a:r>
              <a:rPr lang="en-US" dirty="0"/>
              <a:t> </a:t>
            </a:r>
            <a:r>
              <a:rPr lang="en-US" dirty="0" err="1"/>
              <a:t>ou</a:t>
            </a:r>
            <a:r>
              <a:rPr lang="en-US" dirty="0"/>
              <a:t> de </a:t>
            </a:r>
            <a:r>
              <a:rPr lang="en-US" dirty="0" err="1"/>
              <a:t>périphériques</a:t>
            </a:r>
            <a:r>
              <a:rPr lang="en-US" dirty="0"/>
              <a:t>. De plus, </a:t>
            </a:r>
            <a:r>
              <a:rPr lang="en-US" dirty="0" err="1"/>
              <a:t>en</a:t>
            </a:r>
            <a:r>
              <a:rPr lang="en-US" dirty="0"/>
              <a:t> </a:t>
            </a:r>
            <a:r>
              <a:rPr lang="en-US" dirty="0" err="1"/>
              <a:t>créant</a:t>
            </a:r>
            <a:r>
              <a:rPr lang="en-US" dirty="0"/>
              <a:t> des VLAN, nous </a:t>
            </a:r>
            <a:r>
              <a:rPr lang="en-US" dirty="0" err="1"/>
              <a:t>pouvons</a:t>
            </a:r>
            <a:r>
              <a:rPr lang="en-US" dirty="0"/>
              <a:t> </a:t>
            </a:r>
            <a:r>
              <a:rPr lang="en-US" dirty="0" err="1"/>
              <a:t>contrôler</a:t>
            </a:r>
            <a:r>
              <a:rPr lang="en-US" dirty="0"/>
              <a:t> </a:t>
            </a:r>
            <a:r>
              <a:rPr lang="en-US" dirty="0" err="1"/>
              <a:t>quelles</a:t>
            </a:r>
            <a:r>
              <a:rPr lang="en-US" dirty="0"/>
              <a:t> machines </a:t>
            </a:r>
            <a:r>
              <a:rPr lang="en-US" dirty="0" err="1"/>
              <a:t>peuvent</a:t>
            </a:r>
            <a:r>
              <a:rPr lang="en-US" dirty="0"/>
              <a:t> </a:t>
            </a:r>
            <a:r>
              <a:rPr lang="en-US" dirty="0" err="1"/>
              <a:t>communiquer</a:t>
            </a:r>
            <a:r>
              <a:rPr lang="en-US" dirty="0"/>
              <a:t> entre </a:t>
            </a:r>
            <a:r>
              <a:rPr lang="en-US" dirty="0" err="1"/>
              <a:t>elles</a:t>
            </a:r>
            <a:r>
              <a:rPr lang="en-US" dirty="0"/>
              <a:t>, </a:t>
            </a:r>
            <a:r>
              <a:rPr lang="en-US" dirty="0" err="1"/>
              <a:t>ce</a:t>
            </a:r>
            <a:r>
              <a:rPr lang="en-US" dirty="0"/>
              <a:t> qui </a:t>
            </a:r>
            <a:r>
              <a:rPr lang="en-US" dirty="0" err="1"/>
              <a:t>contribue</a:t>
            </a:r>
            <a:r>
              <a:rPr lang="en-US" dirty="0"/>
              <a:t> à </a:t>
            </a:r>
            <a:r>
              <a:rPr lang="en-US" dirty="0" err="1"/>
              <a:t>renforcer</a:t>
            </a:r>
            <a:r>
              <a:rPr lang="en-US" dirty="0"/>
              <a:t> la </a:t>
            </a:r>
            <a:r>
              <a:rPr lang="en-US" dirty="0" err="1"/>
              <a:t>sécurité</a:t>
            </a:r>
            <a:r>
              <a:rPr lang="en-US" dirty="0"/>
              <a:t> du </a:t>
            </a:r>
            <a:r>
              <a:rPr lang="en-US" dirty="0" err="1"/>
              <a:t>réseau</a:t>
            </a:r>
            <a:r>
              <a:rPr lang="en-US" dirty="0"/>
              <a:t> </a:t>
            </a:r>
            <a:r>
              <a:rPr lang="en-US" dirty="0" err="1"/>
              <a:t>en</a:t>
            </a:r>
            <a:r>
              <a:rPr lang="en-US" dirty="0"/>
              <a:t> </a:t>
            </a:r>
            <a:r>
              <a:rPr lang="en-US" dirty="0" err="1"/>
              <a:t>limitant</a:t>
            </a:r>
            <a:r>
              <a:rPr lang="en-US" dirty="0"/>
              <a:t> </a:t>
            </a:r>
            <a:r>
              <a:rPr lang="en-US" dirty="0" err="1"/>
              <a:t>l'accès</a:t>
            </a:r>
            <a:r>
              <a:rPr lang="en-US" dirty="0"/>
              <a:t> aux </a:t>
            </a:r>
            <a:r>
              <a:rPr lang="en-US" dirty="0" err="1"/>
              <a:t>ressources</a:t>
            </a:r>
            <a:r>
              <a:rPr lang="en-US" dirty="0"/>
              <a:t>.</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19050"/>
            <a:ext cx="18364200" cy="10325100"/>
            <a:chOff x="-101600" y="0"/>
            <a:chExt cx="24485600" cy="13716000"/>
          </a:xfrm>
        </p:grpSpPr>
        <p:sp>
          <p:nvSpPr>
            <p:cNvPr id="3" name="Freeform 3"/>
            <p:cNvSpPr/>
            <p:nvPr/>
          </p:nvSpPr>
          <p:spPr>
            <a:xfrm flipH="1">
              <a:off x="-101600" y="0"/>
              <a:ext cx="244856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3"/>
              <a:stretch>
                <a:fillRect/>
              </a:stretch>
            </a:blipFill>
          </p:spPr>
          <p:txBody>
            <a:bodyPr/>
            <a:lstStyle/>
            <a:p>
              <a:endParaRPr lang="fr-FR"/>
            </a:p>
          </p:txBody>
        </p:sp>
      </p:grpSp>
      <p:grpSp>
        <p:nvGrpSpPr>
          <p:cNvPr id="4" name="Group 4"/>
          <p:cNvGrpSpPr/>
          <p:nvPr/>
        </p:nvGrpSpPr>
        <p:grpSpPr>
          <a:xfrm>
            <a:off x="0" y="-157331"/>
            <a:ext cx="4000023" cy="2399443"/>
            <a:chOff x="0" y="0"/>
            <a:chExt cx="5333365" cy="3199257"/>
          </a:xfrm>
        </p:grpSpPr>
        <p:sp>
          <p:nvSpPr>
            <p:cNvPr id="5" name="Freeform 5"/>
            <p:cNvSpPr/>
            <p:nvPr/>
          </p:nvSpPr>
          <p:spPr>
            <a:xfrm>
              <a:off x="0" y="0"/>
              <a:ext cx="5333365" cy="3199257"/>
            </a:xfrm>
            <a:custGeom>
              <a:avLst/>
              <a:gdLst/>
              <a:ahLst/>
              <a:cxnLst/>
              <a:rect l="l" t="t" r="r" b="b"/>
              <a:pathLst>
                <a:path w="5333365" h="3199257">
                  <a:moveTo>
                    <a:pt x="0" y="0"/>
                  </a:moveTo>
                  <a:lnTo>
                    <a:pt x="5333365" y="0"/>
                  </a:lnTo>
                  <a:lnTo>
                    <a:pt x="5333365" y="3199257"/>
                  </a:lnTo>
                  <a:lnTo>
                    <a:pt x="0" y="3199257"/>
                  </a:lnTo>
                  <a:lnTo>
                    <a:pt x="0" y="0"/>
                  </a:lnTo>
                  <a:close/>
                </a:path>
              </a:pathLst>
            </a:custGeom>
            <a:blipFill>
              <a:blip r:embed="rId4"/>
              <a:stretch>
                <a:fillRect l="-86" r="-86"/>
              </a:stretch>
            </a:blipFill>
          </p:spPr>
          <p:txBody>
            <a:bodyPr/>
            <a:lstStyle/>
            <a:p>
              <a:endParaRPr lang="fr-FR"/>
            </a:p>
          </p:txBody>
        </p:sp>
      </p:grpSp>
      <p:sp>
        <p:nvSpPr>
          <p:cNvPr id="6" name="TextBox 6"/>
          <p:cNvSpPr txBox="1"/>
          <p:nvPr/>
        </p:nvSpPr>
        <p:spPr>
          <a:xfrm>
            <a:off x="3886200" y="2204133"/>
            <a:ext cx="11071471" cy="1073150"/>
          </a:xfrm>
          <a:prstGeom prst="rect">
            <a:avLst/>
          </a:prstGeom>
        </p:spPr>
        <p:txBody>
          <a:bodyPr lIns="0" tIns="0" rIns="0" bIns="0" rtlCol="0" anchor="t">
            <a:spAutoFit/>
          </a:bodyPr>
          <a:lstStyle/>
          <a:p>
            <a:pPr algn="ctr">
              <a:lnSpc>
                <a:spcPts val="7000"/>
              </a:lnSpc>
            </a:pPr>
            <a:r>
              <a:rPr lang="en-US" sz="4999" dirty="0">
                <a:solidFill>
                  <a:srgbClr val="FFFFFF"/>
                </a:solidFill>
                <a:latin typeface="Bebas Neue Cyrillic"/>
              </a:rPr>
              <a:t>SAE 21</a:t>
            </a:r>
          </a:p>
        </p:txBody>
      </p:sp>
      <p:sp>
        <p:nvSpPr>
          <p:cNvPr id="7" name="TextBox 7"/>
          <p:cNvSpPr txBox="1"/>
          <p:nvPr/>
        </p:nvSpPr>
        <p:spPr>
          <a:xfrm>
            <a:off x="3999986" y="3527170"/>
            <a:ext cx="11071471" cy="2710104"/>
          </a:xfrm>
          <a:prstGeom prst="rect">
            <a:avLst/>
          </a:prstGeom>
        </p:spPr>
        <p:txBody>
          <a:bodyPr lIns="0" tIns="0" rIns="0" bIns="0" rtlCol="0" anchor="t">
            <a:spAutoFit/>
          </a:bodyPr>
          <a:lstStyle/>
          <a:p>
            <a:pPr algn="ctr">
              <a:lnSpc>
                <a:spcPts val="7000"/>
              </a:lnSpc>
            </a:pPr>
            <a:r>
              <a:rPr lang="en-US" sz="4999" dirty="0" err="1">
                <a:solidFill>
                  <a:srgbClr val="0CC2E6"/>
                </a:solidFill>
                <a:latin typeface="Bebas Neue Cyrillic"/>
              </a:rPr>
              <a:t>Construire</a:t>
            </a:r>
            <a:r>
              <a:rPr lang="en-US" sz="4999" dirty="0">
                <a:solidFill>
                  <a:srgbClr val="0CC2E6"/>
                </a:solidFill>
                <a:latin typeface="Bebas Neue Cyrillic"/>
              </a:rPr>
              <a:t> un </a:t>
            </a:r>
            <a:r>
              <a:rPr lang="en-US" sz="4999" dirty="0" err="1">
                <a:solidFill>
                  <a:srgbClr val="0CC2E6"/>
                </a:solidFill>
                <a:latin typeface="Bebas Neue Cyrillic"/>
              </a:rPr>
              <a:t>Réseau</a:t>
            </a:r>
            <a:r>
              <a:rPr lang="en-US" sz="4999" dirty="0">
                <a:solidFill>
                  <a:srgbClr val="0CC2E6"/>
                </a:solidFill>
                <a:latin typeface="Bebas Neue Cyrillic"/>
              </a:rPr>
              <a:t> </a:t>
            </a:r>
            <a:r>
              <a:rPr lang="en-US" sz="4999" dirty="0" err="1">
                <a:solidFill>
                  <a:srgbClr val="0CC2E6"/>
                </a:solidFill>
                <a:latin typeface="Bebas Neue Cyrillic"/>
              </a:rPr>
              <a:t>informatique</a:t>
            </a:r>
            <a:endParaRPr lang="en-US" sz="4999" dirty="0">
              <a:solidFill>
                <a:srgbClr val="0CC2E6"/>
              </a:solidFill>
              <a:latin typeface="Bebas Neue Cyrillic"/>
            </a:endParaRPr>
          </a:p>
          <a:p>
            <a:pPr algn="ctr">
              <a:lnSpc>
                <a:spcPts val="7000"/>
              </a:lnSpc>
            </a:pPr>
            <a:r>
              <a:rPr lang="en-US" sz="4999" dirty="0" err="1">
                <a:solidFill>
                  <a:srgbClr val="0CC2E6"/>
                </a:solidFill>
                <a:latin typeface="Bebas Neue Cyrillic"/>
              </a:rPr>
              <a:t>Tuteur</a:t>
            </a:r>
            <a:r>
              <a:rPr lang="en-US" sz="4999" dirty="0">
                <a:solidFill>
                  <a:srgbClr val="0CC2E6"/>
                </a:solidFill>
                <a:latin typeface="Bebas Neue Cyrillic"/>
              </a:rPr>
              <a:t> : M.OUAMRI</a:t>
            </a:r>
          </a:p>
          <a:p>
            <a:pPr algn="l">
              <a:lnSpc>
                <a:spcPts val="7000"/>
              </a:lnSpc>
            </a:pPr>
            <a:endParaRPr lang="en-US" sz="4999" dirty="0">
              <a:solidFill>
                <a:srgbClr val="0CC2E6"/>
              </a:solidFill>
              <a:latin typeface="Bebas Neue Cyrillic"/>
            </a:endParaRPr>
          </a:p>
        </p:txBody>
      </p:sp>
      <p:sp>
        <p:nvSpPr>
          <p:cNvPr id="9" name="ZoneTexte 8">
            <a:extLst>
              <a:ext uri="{FF2B5EF4-FFF2-40B4-BE49-F238E27FC236}">
                <a16:creationId xmlns:a16="http://schemas.microsoft.com/office/drawing/2014/main" id="{D0EF85C0-722B-469F-998D-091BC4A6A779}"/>
              </a:ext>
            </a:extLst>
          </p:cNvPr>
          <p:cNvSpPr txBox="1"/>
          <p:nvPr/>
        </p:nvSpPr>
        <p:spPr>
          <a:xfrm>
            <a:off x="304800" y="7353300"/>
            <a:ext cx="5562600" cy="1938992"/>
          </a:xfrm>
          <a:prstGeom prst="rect">
            <a:avLst/>
          </a:prstGeom>
          <a:noFill/>
        </p:spPr>
        <p:txBody>
          <a:bodyPr wrap="square" rtlCol="0">
            <a:spAutoFit/>
          </a:bodyPr>
          <a:lstStyle/>
          <a:p>
            <a:r>
              <a:rPr lang="fr-FR" sz="2400" b="1" dirty="0">
                <a:solidFill>
                  <a:schemeClr val="tx2">
                    <a:lumMod val="20000"/>
                    <a:lumOff val="80000"/>
                  </a:schemeClr>
                </a:solidFill>
              </a:rPr>
              <a:t> AKAAOUCH Mohamed</a:t>
            </a:r>
            <a:br>
              <a:rPr lang="fr-FR" sz="2400" b="1" dirty="0">
                <a:solidFill>
                  <a:schemeClr val="tx2">
                    <a:lumMod val="20000"/>
                    <a:lumOff val="80000"/>
                  </a:schemeClr>
                </a:solidFill>
              </a:rPr>
            </a:br>
            <a:r>
              <a:rPr lang="fr-FR" sz="2400" b="1" dirty="0">
                <a:solidFill>
                  <a:schemeClr val="tx2">
                    <a:lumMod val="20000"/>
                    <a:lumOff val="80000"/>
                  </a:schemeClr>
                </a:solidFill>
              </a:rPr>
              <a:t>RAGUNATHAN </a:t>
            </a:r>
            <a:r>
              <a:rPr lang="fr-FR" sz="2400" b="1" dirty="0" err="1">
                <a:solidFill>
                  <a:schemeClr val="tx2">
                    <a:lumMod val="20000"/>
                    <a:lumOff val="80000"/>
                  </a:schemeClr>
                </a:solidFill>
              </a:rPr>
              <a:t>Supapriyan</a:t>
            </a:r>
            <a:br>
              <a:rPr lang="fr-FR" sz="2400" b="1" dirty="0">
                <a:solidFill>
                  <a:schemeClr val="tx2">
                    <a:lumMod val="20000"/>
                    <a:lumOff val="80000"/>
                  </a:schemeClr>
                </a:solidFill>
              </a:rPr>
            </a:br>
            <a:r>
              <a:rPr lang="fr-FR" sz="2400" b="1" dirty="0">
                <a:solidFill>
                  <a:schemeClr val="tx2">
                    <a:lumMod val="20000"/>
                    <a:lumOff val="80000"/>
                  </a:schemeClr>
                </a:solidFill>
              </a:rPr>
              <a:t>RAODSON Jérémy</a:t>
            </a:r>
            <a:br>
              <a:rPr lang="fr-FR" sz="2400" b="1" dirty="0">
                <a:solidFill>
                  <a:schemeClr val="tx2">
                    <a:lumMod val="20000"/>
                    <a:lumOff val="80000"/>
                  </a:schemeClr>
                </a:solidFill>
              </a:rPr>
            </a:br>
            <a:br>
              <a:rPr lang="fr-FR" sz="2400" b="1" dirty="0">
                <a:solidFill>
                  <a:schemeClr val="tx2">
                    <a:lumMod val="20000"/>
                    <a:lumOff val="80000"/>
                  </a:schemeClr>
                </a:solidFill>
              </a:rPr>
            </a:br>
            <a:r>
              <a:rPr lang="fr-FR" sz="2400" b="1" dirty="0">
                <a:solidFill>
                  <a:schemeClr val="tx2">
                    <a:lumMod val="20000"/>
                    <a:lumOff val="80000"/>
                  </a:schemeClr>
                </a:solidFill>
              </a:rPr>
              <a:t>Etudiants BUT1 R&amp;T groupe 3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4762"/>
            <a:ext cx="18297525" cy="10296525"/>
          </a:xfrm>
          <a:custGeom>
            <a:avLst/>
            <a:gdLst/>
            <a:ahLst/>
            <a:cxnLst/>
            <a:rect l="l" t="t" r="r" b="b"/>
            <a:pathLst>
              <a:path w="18297525" h="10296525">
                <a:moveTo>
                  <a:pt x="0" y="0"/>
                </a:moveTo>
                <a:lnTo>
                  <a:pt x="18297524" y="0"/>
                </a:lnTo>
                <a:lnTo>
                  <a:pt x="18297524" y="10296524"/>
                </a:lnTo>
                <a:lnTo>
                  <a:pt x="0" y="10296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3" name="Group 3"/>
          <p:cNvGrpSpPr/>
          <p:nvPr/>
        </p:nvGrpSpPr>
        <p:grpSpPr>
          <a:xfrm>
            <a:off x="-2838246" y="3637187"/>
            <a:ext cx="2797969" cy="2797969"/>
            <a:chOff x="0" y="0"/>
            <a:chExt cx="3730625" cy="3730625"/>
          </a:xfrm>
        </p:grpSpPr>
        <p:sp>
          <p:nvSpPr>
            <p:cNvPr id="4" name="Freeform 4"/>
            <p:cNvSpPr/>
            <p:nvPr/>
          </p:nvSpPr>
          <p:spPr>
            <a:xfrm>
              <a:off x="0" y="0"/>
              <a:ext cx="3730625" cy="3730625"/>
            </a:xfrm>
            <a:custGeom>
              <a:avLst/>
              <a:gdLst/>
              <a:ahLst/>
              <a:cxnLst/>
              <a:rect l="l" t="t" r="r" b="b"/>
              <a:pathLst>
                <a:path w="3730625" h="3730625">
                  <a:moveTo>
                    <a:pt x="3730625" y="3544824"/>
                  </a:moveTo>
                  <a:cubicBezTo>
                    <a:pt x="3730625" y="3646932"/>
                    <a:pt x="3647694" y="3729863"/>
                    <a:pt x="3545586" y="3729863"/>
                  </a:cubicBezTo>
                  <a:lnTo>
                    <a:pt x="185801" y="3729863"/>
                  </a:lnTo>
                  <a:cubicBezTo>
                    <a:pt x="82931" y="3730625"/>
                    <a:pt x="0" y="3647694"/>
                    <a:pt x="0" y="3544824"/>
                  </a:cubicBezTo>
                  <a:lnTo>
                    <a:pt x="0" y="185801"/>
                  </a:lnTo>
                  <a:cubicBezTo>
                    <a:pt x="0" y="82931"/>
                    <a:pt x="82931" y="0"/>
                    <a:pt x="185801" y="0"/>
                  </a:cubicBezTo>
                  <a:lnTo>
                    <a:pt x="3545586" y="0"/>
                  </a:lnTo>
                  <a:cubicBezTo>
                    <a:pt x="3647694" y="0"/>
                    <a:pt x="3730625" y="82931"/>
                    <a:pt x="3730625" y="185801"/>
                  </a:cubicBezTo>
                  <a:lnTo>
                    <a:pt x="3730625" y="3544824"/>
                  </a:lnTo>
                  <a:close/>
                </a:path>
              </a:pathLst>
            </a:custGeom>
            <a:blipFill>
              <a:blip r:embed="rId5"/>
              <a:stretch>
                <a:fillRect l="-25000" r="-25000" b="-20"/>
              </a:stretch>
            </a:blipFill>
          </p:spPr>
          <p:txBody>
            <a:bodyPr/>
            <a:lstStyle/>
            <a:p>
              <a:endParaRPr lang="fr-FR"/>
            </a:p>
          </p:txBody>
        </p:sp>
      </p:grpSp>
      <p:grpSp>
        <p:nvGrpSpPr>
          <p:cNvPr id="7" name="Group 7"/>
          <p:cNvGrpSpPr/>
          <p:nvPr/>
        </p:nvGrpSpPr>
        <p:grpSpPr>
          <a:xfrm>
            <a:off x="15789970" y="7837057"/>
            <a:ext cx="1469326" cy="1421225"/>
            <a:chOff x="0" y="0"/>
            <a:chExt cx="1959102" cy="1894967"/>
          </a:xfrm>
        </p:grpSpPr>
        <p:sp>
          <p:nvSpPr>
            <p:cNvPr id="8" name="Freeform 8"/>
            <p:cNvSpPr/>
            <p:nvPr/>
          </p:nvSpPr>
          <p:spPr>
            <a:xfrm>
              <a:off x="0" y="0"/>
              <a:ext cx="1959102" cy="1894967"/>
            </a:xfrm>
            <a:custGeom>
              <a:avLst/>
              <a:gdLst/>
              <a:ahLst/>
              <a:cxnLst/>
              <a:rect l="l" t="t" r="r" b="b"/>
              <a:pathLst>
                <a:path w="1959102" h="1894967">
                  <a:moveTo>
                    <a:pt x="0" y="0"/>
                  </a:moveTo>
                  <a:lnTo>
                    <a:pt x="1959102" y="0"/>
                  </a:lnTo>
                  <a:lnTo>
                    <a:pt x="1959102" y="1894967"/>
                  </a:lnTo>
                  <a:lnTo>
                    <a:pt x="0" y="1894967"/>
                  </a:lnTo>
                  <a:lnTo>
                    <a:pt x="0" y="0"/>
                  </a:lnTo>
                  <a:close/>
                </a:path>
              </a:pathLst>
            </a:custGeom>
            <a:blipFill>
              <a:blip r:embed="rId6"/>
              <a:stretch>
                <a:fillRect t="-6" b="-6"/>
              </a:stretch>
            </a:blipFill>
          </p:spPr>
          <p:txBody>
            <a:bodyPr/>
            <a:lstStyle/>
            <a:p>
              <a:endParaRPr lang="fr-FR"/>
            </a:p>
          </p:txBody>
        </p:sp>
      </p:grpSp>
      <p:sp>
        <p:nvSpPr>
          <p:cNvPr id="9" name="TextBox 9"/>
          <p:cNvSpPr txBox="1"/>
          <p:nvPr/>
        </p:nvSpPr>
        <p:spPr>
          <a:xfrm>
            <a:off x="4876801" y="356218"/>
            <a:ext cx="7772400" cy="887541"/>
          </a:xfrm>
          <a:prstGeom prst="rect">
            <a:avLst/>
          </a:prstGeom>
        </p:spPr>
        <p:txBody>
          <a:bodyPr lIns="0" tIns="0" rIns="0" bIns="0" rtlCol="0" anchor="t">
            <a:spAutoFit/>
          </a:bodyPr>
          <a:lstStyle/>
          <a:p>
            <a:pPr algn="ctr">
              <a:lnSpc>
                <a:spcPts val="7000"/>
              </a:lnSpc>
            </a:pPr>
            <a:r>
              <a:rPr lang="en-US" sz="5400">
                <a:solidFill>
                  <a:srgbClr val="FFFFFF"/>
                </a:solidFill>
                <a:latin typeface="Bebas Neue Cyrillic"/>
              </a:rPr>
              <a:t>VLAN</a:t>
            </a:r>
          </a:p>
        </p:txBody>
      </p:sp>
      <p:sp>
        <p:nvSpPr>
          <p:cNvPr id="10" name="Freeform 10" descr="Une image contenant texte, capture d’écran, Police, Marque  Description générée automatiquement"/>
          <p:cNvSpPr/>
          <p:nvPr/>
        </p:nvSpPr>
        <p:spPr>
          <a:xfrm>
            <a:off x="716550" y="3009899"/>
            <a:ext cx="16515184" cy="3798439"/>
          </a:xfrm>
          <a:custGeom>
            <a:avLst/>
            <a:gdLst/>
            <a:ahLst/>
            <a:cxnLst/>
            <a:rect l="l" t="t" r="r" b="b"/>
            <a:pathLst>
              <a:path w="16515184" h="3798439">
                <a:moveTo>
                  <a:pt x="0" y="0"/>
                </a:moveTo>
                <a:lnTo>
                  <a:pt x="16515184" y="0"/>
                </a:lnTo>
                <a:lnTo>
                  <a:pt x="16515184" y="3798439"/>
                </a:lnTo>
                <a:lnTo>
                  <a:pt x="0" y="3798439"/>
                </a:lnTo>
                <a:lnTo>
                  <a:pt x="0" y="0"/>
                </a:lnTo>
                <a:close/>
              </a:path>
            </a:pathLst>
          </a:custGeom>
          <a:blipFill>
            <a:blip r:embed="rId7"/>
            <a:stretch>
              <a:fillRect l="-19233" r="-19233"/>
            </a:stretch>
          </a:blipFill>
        </p:spPr>
        <p:txBody>
          <a:bodyPr/>
          <a:lstStyle/>
          <a:p>
            <a:endParaRPr lang="fr-F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511975" y="0"/>
            <a:ext cx="10776014" cy="4467702"/>
            <a:chOff x="0" y="0"/>
            <a:chExt cx="14368018" cy="5956935"/>
          </a:xfrm>
        </p:grpSpPr>
        <p:sp>
          <p:nvSpPr>
            <p:cNvPr id="3" name="Freeform 3"/>
            <p:cNvSpPr/>
            <p:nvPr/>
          </p:nvSpPr>
          <p:spPr>
            <a:xfrm>
              <a:off x="0" y="0"/>
              <a:ext cx="14368018" cy="5956935"/>
            </a:xfrm>
            <a:custGeom>
              <a:avLst/>
              <a:gdLst/>
              <a:ahLst/>
              <a:cxnLst/>
              <a:rect l="l" t="t" r="r" b="b"/>
              <a:pathLst>
                <a:path w="14368018" h="5956935">
                  <a:moveTo>
                    <a:pt x="0" y="0"/>
                  </a:moveTo>
                  <a:lnTo>
                    <a:pt x="14368018" y="0"/>
                  </a:lnTo>
                  <a:lnTo>
                    <a:pt x="14368018" y="5956935"/>
                  </a:lnTo>
                  <a:lnTo>
                    <a:pt x="0" y="5956935"/>
                  </a:lnTo>
                  <a:lnTo>
                    <a:pt x="0" y="0"/>
                  </a:lnTo>
                  <a:close/>
                </a:path>
              </a:pathLst>
            </a:custGeom>
            <a:blipFill>
              <a:blip r:embed="rId3"/>
              <a:stretch>
                <a:fillRect/>
              </a:stretch>
            </a:blipFill>
          </p:spPr>
          <p:txBody>
            <a:bodyPr/>
            <a:lstStyle/>
            <a:p>
              <a:endParaRPr lang="fr-FR"/>
            </a:p>
          </p:txBody>
        </p:sp>
      </p:grpSp>
      <p:grpSp>
        <p:nvGrpSpPr>
          <p:cNvPr id="4" name="Group 4"/>
          <p:cNvGrpSpPr/>
          <p:nvPr/>
        </p:nvGrpSpPr>
        <p:grpSpPr>
          <a:xfrm>
            <a:off x="7511975" y="4467700"/>
            <a:ext cx="10776014" cy="4401788"/>
            <a:chOff x="0" y="0"/>
            <a:chExt cx="14368018" cy="5869051"/>
          </a:xfrm>
        </p:grpSpPr>
        <p:sp>
          <p:nvSpPr>
            <p:cNvPr id="5" name="Freeform 5"/>
            <p:cNvSpPr/>
            <p:nvPr/>
          </p:nvSpPr>
          <p:spPr>
            <a:xfrm>
              <a:off x="0" y="0"/>
              <a:ext cx="14368018" cy="5869051"/>
            </a:xfrm>
            <a:custGeom>
              <a:avLst/>
              <a:gdLst/>
              <a:ahLst/>
              <a:cxnLst/>
              <a:rect l="l" t="t" r="r" b="b"/>
              <a:pathLst>
                <a:path w="14368018" h="5869051">
                  <a:moveTo>
                    <a:pt x="0" y="0"/>
                  </a:moveTo>
                  <a:lnTo>
                    <a:pt x="14368018" y="0"/>
                  </a:lnTo>
                  <a:lnTo>
                    <a:pt x="14368018" y="5869051"/>
                  </a:lnTo>
                  <a:lnTo>
                    <a:pt x="0" y="5869051"/>
                  </a:lnTo>
                  <a:lnTo>
                    <a:pt x="0" y="0"/>
                  </a:lnTo>
                  <a:close/>
                </a:path>
              </a:pathLst>
            </a:custGeom>
            <a:blipFill>
              <a:blip r:embed="rId4"/>
              <a:stretch>
                <a:fillRect l="-895" r="-895"/>
              </a:stretch>
            </a:blipFill>
          </p:spPr>
          <p:txBody>
            <a:bodyPr/>
            <a:lstStyle/>
            <a:p>
              <a:endParaRPr lang="fr-FR"/>
            </a:p>
          </p:txBody>
        </p:sp>
      </p:grpSp>
      <p:sp>
        <p:nvSpPr>
          <p:cNvPr id="6" name="TextBox 6"/>
          <p:cNvSpPr txBox="1"/>
          <p:nvPr/>
        </p:nvSpPr>
        <p:spPr>
          <a:xfrm>
            <a:off x="152400" y="-95250"/>
            <a:ext cx="7511975" cy="7738304"/>
          </a:xfrm>
          <a:prstGeom prst="rect">
            <a:avLst/>
          </a:prstGeom>
        </p:spPr>
        <p:txBody>
          <a:bodyPr lIns="0" tIns="0" rIns="0" bIns="0" rtlCol="0" anchor="t">
            <a:spAutoFit/>
          </a:bodyPr>
          <a:lstStyle/>
          <a:p>
            <a:pPr algn="ctr">
              <a:lnSpc>
                <a:spcPts val="6295"/>
              </a:lnSpc>
            </a:pPr>
            <a:r>
              <a:rPr lang="en-US" sz="4496">
                <a:solidFill>
                  <a:srgbClr val="FFFFFF"/>
                </a:solidFill>
                <a:latin typeface="Bebas Neue Cyrillic"/>
              </a:rPr>
              <a:t>ConfiguratioN des switch</a:t>
            </a:r>
          </a:p>
          <a:p>
            <a:pPr algn="ctr">
              <a:lnSpc>
                <a:spcPts val="6295"/>
              </a:lnSpc>
            </a:pPr>
            <a:endParaRPr lang="en-US" sz="4496">
              <a:solidFill>
                <a:srgbClr val="FFFFFF"/>
              </a:solidFill>
              <a:latin typeface="Bebas Neue Cyrillic"/>
            </a:endParaRPr>
          </a:p>
          <a:p>
            <a:pPr algn="l">
              <a:lnSpc>
                <a:spcPts val="3776"/>
              </a:lnSpc>
            </a:pPr>
            <a:r>
              <a:rPr lang="en-US" sz="2696">
                <a:solidFill>
                  <a:srgbClr val="FFFFFF"/>
                </a:solidFill>
                <a:latin typeface="Bebas Neue Cyrillic"/>
              </a:rPr>
              <a:t>VLAN 99 (Management) : utilisé pour la gestion du réseau</a:t>
            </a:r>
          </a:p>
          <a:p>
            <a:pPr algn="l">
              <a:lnSpc>
                <a:spcPts val="3776"/>
              </a:lnSpc>
            </a:pPr>
            <a:endParaRPr lang="en-US" sz="2696">
              <a:solidFill>
                <a:srgbClr val="FFFFFF"/>
              </a:solidFill>
              <a:latin typeface="Bebas Neue Cyrillic"/>
            </a:endParaRPr>
          </a:p>
          <a:p>
            <a:pPr algn="l">
              <a:lnSpc>
                <a:spcPts val="3776"/>
              </a:lnSpc>
            </a:pPr>
            <a:r>
              <a:rPr lang="en-US" sz="2696">
                <a:solidFill>
                  <a:srgbClr val="FFFFFF"/>
                </a:solidFill>
                <a:latin typeface="Bebas Neue Cyrillic"/>
              </a:rPr>
              <a:t>Vlan 1000(Native):</a:t>
            </a:r>
            <a:r>
              <a:rPr lang="en-US" sz="2696">
                <a:solidFill>
                  <a:srgbClr val="15D478"/>
                </a:solidFill>
                <a:latin typeface="Bebas Neue Cyrillic"/>
              </a:rPr>
              <a:t>utilisé pour le trafic non marqué sur les trunks</a:t>
            </a:r>
          </a:p>
          <a:p>
            <a:pPr algn="l">
              <a:lnSpc>
                <a:spcPts val="3776"/>
              </a:lnSpc>
            </a:pPr>
            <a:endParaRPr lang="en-US" sz="2696">
              <a:solidFill>
                <a:srgbClr val="15D478"/>
              </a:solidFill>
              <a:latin typeface="Bebas Neue Cyrillic"/>
            </a:endParaRPr>
          </a:p>
          <a:p>
            <a:pPr algn="l">
              <a:lnSpc>
                <a:spcPts val="3776"/>
              </a:lnSpc>
            </a:pPr>
            <a:r>
              <a:rPr lang="en-US" sz="2696">
                <a:solidFill>
                  <a:srgbClr val="FFFFFF"/>
                </a:solidFill>
                <a:latin typeface="Bebas Neue Cyrillic"/>
              </a:rPr>
              <a:t>Vlan 20(Parling_LOT): </a:t>
            </a:r>
            <a:r>
              <a:rPr lang="en-US" sz="2696">
                <a:solidFill>
                  <a:srgbClr val="FF3131"/>
                </a:solidFill>
                <a:latin typeface="Bebas Neue Cyrillic"/>
              </a:rPr>
              <a:t>gère la sécurité</a:t>
            </a:r>
          </a:p>
          <a:p>
            <a:pPr algn="ctr">
              <a:lnSpc>
                <a:spcPts val="6295"/>
              </a:lnSpc>
            </a:pPr>
            <a:endParaRPr lang="en-US" sz="2696">
              <a:solidFill>
                <a:srgbClr val="FF3131"/>
              </a:solidFill>
              <a:latin typeface="Bebas Neue Cyrillic"/>
            </a:endParaRPr>
          </a:p>
          <a:p>
            <a:pPr algn="ctr">
              <a:lnSpc>
                <a:spcPts val="6295"/>
              </a:lnSpc>
            </a:pPr>
            <a:endParaRPr lang="en-US" sz="2696">
              <a:solidFill>
                <a:srgbClr val="FF3131"/>
              </a:solidFill>
              <a:latin typeface="Bebas Neue Cyrillic"/>
            </a:endParaRPr>
          </a:p>
          <a:p>
            <a:pPr algn="ctr">
              <a:lnSpc>
                <a:spcPts val="6295"/>
              </a:lnSpc>
            </a:pPr>
            <a:endParaRPr lang="en-US" sz="2696">
              <a:solidFill>
                <a:srgbClr val="FF3131"/>
              </a:solidFill>
              <a:latin typeface="Bebas Neue Cyrillic"/>
            </a:endParaRPr>
          </a:p>
          <a:p>
            <a:pPr algn="ctr">
              <a:lnSpc>
                <a:spcPts val="6295"/>
              </a:lnSpc>
            </a:pPr>
            <a:endParaRPr lang="en-US" sz="2696">
              <a:solidFill>
                <a:srgbClr val="FF3131"/>
              </a:solidFill>
              <a:latin typeface="Bebas Neue Cyrillic"/>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4044844" y="2192059"/>
            <a:ext cx="11143869" cy="4451604"/>
            <a:chOff x="0" y="0"/>
            <a:chExt cx="14858492" cy="5935472"/>
          </a:xfrm>
        </p:grpSpPr>
        <p:sp>
          <p:nvSpPr>
            <p:cNvPr id="3" name="Freeform 3"/>
            <p:cNvSpPr/>
            <p:nvPr/>
          </p:nvSpPr>
          <p:spPr>
            <a:xfrm>
              <a:off x="0" y="0"/>
              <a:ext cx="14858492" cy="5935472"/>
            </a:xfrm>
            <a:custGeom>
              <a:avLst/>
              <a:gdLst/>
              <a:ahLst/>
              <a:cxnLst/>
              <a:rect l="l" t="t" r="r" b="b"/>
              <a:pathLst>
                <a:path w="14858492" h="5935472">
                  <a:moveTo>
                    <a:pt x="0" y="0"/>
                  </a:moveTo>
                  <a:lnTo>
                    <a:pt x="14858492" y="0"/>
                  </a:lnTo>
                  <a:lnTo>
                    <a:pt x="14858492" y="5935472"/>
                  </a:lnTo>
                  <a:lnTo>
                    <a:pt x="0" y="5935472"/>
                  </a:lnTo>
                  <a:lnTo>
                    <a:pt x="0" y="0"/>
                  </a:lnTo>
                  <a:close/>
                </a:path>
              </a:pathLst>
            </a:custGeom>
            <a:blipFill>
              <a:blip r:embed="rId2"/>
              <a:stretch>
                <a:fillRect t="-1666" b="-1666"/>
              </a:stretch>
            </a:blipFill>
          </p:spPr>
          <p:txBody>
            <a:bodyPr/>
            <a:lstStyle/>
            <a:p>
              <a:endParaRPr lang="fr-FR"/>
            </a:p>
          </p:txBody>
        </p:sp>
      </p:grpSp>
      <p:sp>
        <p:nvSpPr>
          <p:cNvPr id="4" name="TextBox 4"/>
          <p:cNvSpPr txBox="1"/>
          <p:nvPr/>
        </p:nvSpPr>
        <p:spPr>
          <a:xfrm>
            <a:off x="6940965" y="-44450"/>
            <a:ext cx="4406070" cy="1073150"/>
          </a:xfrm>
          <a:prstGeom prst="rect">
            <a:avLst/>
          </a:prstGeom>
        </p:spPr>
        <p:txBody>
          <a:bodyPr lIns="0" tIns="0" rIns="0" bIns="0" rtlCol="0" anchor="t">
            <a:spAutoFit/>
          </a:bodyPr>
          <a:lstStyle/>
          <a:p>
            <a:pPr algn="ctr">
              <a:lnSpc>
                <a:spcPts val="7000"/>
              </a:lnSpc>
            </a:pPr>
            <a:r>
              <a:rPr lang="en-US" sz="4999">
                <a:solidFill>
                  <a:srgbClr val="FF3131"/>
                </a:solidFill>
                <a:latin typeface="Bebas Neue Cyrillic"/>
              </a:rPr>
              <a:t>show vlan brieF</a:t>
            </a:r>
          </a:p>
        </p:txBody>
      </p:sp>
      <p:sp>
        <p:nvSpPr>
          <p:cNvPr id="5" name="TextBox 5"/>
          <p:cNvSpPr txBox="1"/>
          <p:nvPr/>
        </p:nvSpPr>
        <p:spPr>
          <a:xfrm>
            <a:off x="5851061" y="7005027"/>
            <a:ext cx="6783705" cy="1073150"/>
          </a:xfrm>
          <a:prstGeom prst="rect">
            <a:avLst/>
          </a:prstGeom>
        </p:spPr>
        <p:txBody>
          <a:bodyPr lIns="0" tIns="0" rIns="0" bIns="0" rtlCol="0" anchor="t">
            <a:spAutoFit/>
          </a:bodyPr>
          <a:lstStyle/>
          <a:p>
            <a:pPr algn="ctr">
              <a:lnSpc>
                <a:spcPts val="7000"/>
              </a:lnSpc>
            </a:pPr>
            <a:r>
              <a:rPr lang="en-US" sz="4999">
                <a:solidFill>
                  <a:srgbClr val="FF3131"/>
                </a:solidFill>
                <a:latin typeface="Bebas Neue Cyrillic"/>
              </a:rPr>
              <a:t>Tout les ports sont par défauts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4495800" y="1039432"/>
            <a:ext cx="9713786" cy="1144334"/>
            <a:chOff x="0" y="0"/>
            <a:chExt cx="12951714" cy="1525778"/>
          </a:xfrm>
        </p:grpSpPr>
        <p:sp>
          <p:nvSpPr>
            <p:cNvPr id="3" name="Freeform 3"/>
            <p:cNvSpPr/>
            <p:nvPr/>
          </p:nvSpPr>
          <p:spPr>
            <a:xfrm>
              <a:off x="0" y="0"/>
              <a:ext cx="12951714" cy="1525778"/>
            </a:xfrm>
            <a:custGeom>
              <a:avLst/>
              <a:gdLst/>
              <a:ahLst/>
              <a:cxnLst/>
              <a:rect l="l" t="t" r="r" b="b"/>
              <a:pathLst>
                <a:path w="12951714" h="1525778">
                  <a:moveTo>
                    <a:pt x="0" y="0"/>
                  </a:moveTo>
                  <a:lnTo>
                    <a:pt x="12951714" y="0"/>
                  </a:lnTo>
                  <a:lnTo>
                    <a:pt x="12951714" y="1525778"/>
                  </a:lnTo>
                  <a:lnTo>
                    <a:pt x="0" y="1525778"/>
                  </a:lnTo>
                  <a:lnTo>
                    <a:pt x="0" y="0"/>
                  </a:lnTo>
                  <a:close/>
                </a:path>
              </a:pathLst>
            </a:custGeom>
            <a:blipFill>
              <a:blip r:embed="rId3"/>
              <a:stretch>
                <a:fillRect l="-1" r="-1"/>
              </a:stretch>
            </a:blipFill>
          </p:spPr>
          <p:txBody>
            <a:bodyPr/>
            <a:lstStyle/>
            <a:p>
              <a:endParaRPr lang="fr-FR"/>
            </a:p>
          </p:txBody>
        </p:sp>
      </p:grpSp>
      <p:grpSp>
        <p:nvGrpSpPr>
          <p:cNvPr id="4" name="Group 4"/>
          <p:cNvGrpSpPr/>
          <p:nvPr/>
        </p:nvGrpSpPr>
        <p:grpSpPr>
          <a:xfrm>
            <a:off x="4495800" y="2539335"/>
            <a:ext cx="9713786" cy="1138904"/>
            <a:chOff x="0" y="0"/>
            <a:chExt cx="12951714" cy="1518539"/>
          </a:xfrm>
        </p:grpSpPr>
        <p:sp>
          <p:nvSpPr>
            <p:cNvPr id="5" name="Freeform 5"/>
            <p:cNvSpPr/>
            <p:nvPr/>
          </p:nvSpPr>
          <p:spPr>
            <a:xfrm>
              <a:off x="0" y="0"/>
              <a:ext cx="12951714" cy="1518539"/>
            </a:xfrm>
            <a:custGeom>
              <a:avLst/>
              <a:gdLst/>
              <a:ahLst/>
              <a:cxnLst/>
              <a:rect l="l" t="t" r="r" b="b"/>
              <a:pathLst>
                <a:path w="12951714" h="1518539">
                  <a:moveTo>
                    <a:pt x="0" y="0"/>
                  </a:moveTo>
                  <a:lnTo>
                    <a:pt x="12951714" y="0"/>
                  </a:lnTo>
                  <a:lnTo>
                    <a:pt x="12951714" y="1518539"/>
                  </a:lnTo>
                  <a:lnTo>
                    <a:pt x="0" y="1518539"/>
                  </a:lnTo>
                  <a:lnTo>
                    <a:pt x="0" y="0"/>
                  </a:lnTo>
                  <a:close/>
                </a:path>
              </a:pathLst>
            </a:custGeom>
            <a:blipFill>
              <a:blip r:embed="rId4"/>
              <a:stretch>
                <a:fillRect l="-3165" r="-3165"/>
              </a:stretch>
            </a:blipFill>
          </p:spPr>
          <p:txBody>
            <a:bodyPr/>
            <a:lstStyle/>
            <a:p>
              <a:endParaRPr lang="fr-FR"/>
            </a:p>
          </p:txBody>
        </p:sp>
      </p:grpSp>
      <p:grpSp>
        <p:nvGrpSpPr>
          <p:cNvPr id="6" name="Group 6"/>
          <p:cNvGrpSpPr/>
          <p:nvPr/>
        </p:nvGrpSpPr>
        <p:grpSpPr>
          <a:xfrm>
            <a:off x="22731" y="6128488"/>
            <a:ext cx="7562660" cy="2969609"/>
            <a:chOff x="0" y="0"/>
            <a:chExt cx="10083546" cy="3959479"/>
          </a:xfrm>
        </p:grpSpPr>
        <p:sp>
          <p:nvSpPr>
            <p:cNvPr id="7" name="Freeform 7"/>
            <p:cNvSpPr/>
            <p:nvPr/>
          </p:nvSpPr>
          <p:spPr>
            <a:xfrm>
              <a:off x="0" y="0"/>
              <a:ext cx="10083546" cy="3959479"/>
            </a:xfrm>
            <a:custGeom>
              <a:avLst/>
              <a:gdLst/>
              <a:ahLst/>
              <a:cxnLst/>
              <a:rect l="l" t="t" r="r" b="b"/>
              <a:pathLst>
                <a:path w="10083546" h="3959479">
                  <a:moveTo>
                    <a:pt x="0" y="0"/>
                  </a:moveTo>
                  <a:lnTo>
                    <a:pt x="10083546" y="0"/>
                  </a:lnTo>
                  <a:lnTo>
                    <a:pt x="10083546" y="3959479"/>
                  </a:lnTo>
                  <a:lnTo>
                    <a:pt x="0" y="3959479"/>
                  </a:lnTo>
                  <a:lnTo>
                    <a:pt x="0" y="0"/>
                  </a:lnTo>
                  <a:close/>
                </a:path>
              </a:pathLst>
            </a:custGeom>
            <a:blipFill>
              <a:blip r:embed="rId5"/>
              <a:stretch>
                <a:fillRect l="-2259" r="-2259"/>
              </a:stretch>
            </a:blipFill>
          </p:spPr>
          <p:txBody>
            <a:bodyPr/>
            <a:lstStyle/>
            <a:p>
              <a:endParaRPr lang="fr-FR"/>
            </a:p>
          </p:txBody>
        </p:sp>
      </p:grpSp>
      <p:grpSp>
        <p:nvGrpSpPr>
          <p:cNvPr id="8" name="Group 8"/>
          <p:cNvGrpSpPr/>
          <p:nvPr/>
        </p:nvGrpSpPr>
        <p:grpSpPr>
          <a:xfrm>
            <a:off x="7570766" y="6128488"/>
            <a:ext cx="10725340" cy="3590448"/>
            <a:chOff x="0" y="0"/>
            <a:chExt cx="14300454" cy="4787265"/>
          </a:xfrm>
        </p:grpSpPr>
        <p:sp>
          <p:nvSpPr>
            <p:cNvPr id="9" name="Freeform 9"/>
            <p:cNvSpPr/>
            <p:nvPr/>
          </p:nvSpPr>
          <p:spPr>
            <a:xfrm>
              <a:off x="0" y="0"/>
              <a:ext cx="14300454" cy="4787265"/>
            </a:xfrm>
            <a:custGeom>
              <a:avLst/>
              <a:gdLst/>
              <a:ahLst/>
              <a:cxnLst/>
              <a:rect l="l" t="t" r="r" b="b"/>
              <a:pathLst>
                <a:path w="14300454" h="4787265">
                  <a:moveTo>
                    <a:pt x="0" y="0"/>
                  </a:moveTo>
                  <a:lnTo>
                    <a:pt x="14300454" y="0"/>
                  </a:lnTo>
                  <a:lnTo>
                    <a:pt x="14300454" y="4787265"/>
                  </a:lnTo>
                  <a:lnTo>
                    <a:pt x="0" y="4787265"/>
                  </a:lnTo>
                  <a:lnTo>
                    <a:pt x="0" y="0"/>
                  </a:lnTo>
                  <a:close/>
                </a:path>
              </a:pathLst>
            </a:custGeom>
            <a:blipFill>
              <a:blip r:embed="rId6"/>
              <a:stretch>
                <a:fillRect t="-2633" b="-2633"/>
              </a:stretch>
            </a:blipFill>
          </p:spPr>
          <p:txBody>
            <a:bodyPr/>
            <a:lstStyle/>
            <a:p>
              <a:endParaRPr lang="fr-FR"/>
            </a:p>
          </p:txBody>
        </p:sp>
      </p:grpSp>
      <p:sp>
        <p:nvSpPr>
          <p:cNvPr id="10" name="TextBox 10"/>
          <p:cNvSpPr txBox="1"/>
          <p:nvPr/>
        </p:nvSpPr>
        <p:spPr>
          <a:xfrm>
            <a:off x="6319056" y="-44450"/>
            <a:ext cx="4990465" cy="1073150"/>
          </a:xfrm>
          <a:prstGeom prst="rect">
            <a:avLst/>
          </a:prstGeom>
        </p:spPr>
        <p:txBody>
          <a:bodyPr lIns="0" tIns="0" rIns="0" bIns="0" rtlCol="0" anchor="t">
            <a:spAutoFit/>
          </a:bodyPr>
          <a:lstStyle/>
          <a:p>
            <a:pPr algn="ctr">
              <a:lnSpc>
                <a:spcPts val="7000"/>
              </a:lnSpc>
            </a:pPr>
            <a:r>
              <a:rPr lang="en-US" sz="4999">
                <a:solidFill>
                  <a:srgbClr val="FF3131"/>
                </a:solidFill>
                <a:latin typeface="Bebas Neue Cyrillic"/>
              </a:rPr>
              <a:t>SWITCHPORT mode trunk</a:t>
            </a:r>
          </a:p>
        </p:txBody>
      </p:sp>
      <p:sp>
        <p:nvSpPr>
          <p:cNvPr id="11" name="TextBox 11"/>
          <p:cNvSpPr txBox="1"/>
          <p:nvPr/>
        </p:nvSpPr>
        <p:spPr>
          <a:xfrm>
            <a:off x="6700202" y="4009864"/>
            <a:ext cx="4887595" cy="1073150"/>
          </a:xfrm>
          <a:prstGeom prst="rect">
            <a:avLst/>
          </a:prstGeom>
        </p:spPr>
        <p:txBody>
          <a:bodyPr lIns="0" tIns="0" rIns="0" bIns="0" rtlCol="0" anchor="t">
            <a:spAutoFit/>
          </a:bodyPr>
          <a:lstStyle/>
          <a:p>
            <a:pPr algn="ctr">
              <a:lnSpc>
                <a:spcPts val="7000"/>
              </a:lnSpc>
            </a:pPr>
            <a:r>
              <a:rPr lang="en-US" sz="4999">
                <a:solidFill>
                  <a:srgbClr val="FF3131"/>
                </a:solidFill>
                <a:latin typeface="Bebas Neue Cyrillic"/>
              </a:rPr>
              <a:t>Show interfaces trunk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0" y="1388080"/>
            <a:ext cx="10914030" cy="3227927"/>
            <a:chOff x="0" y="0"/>
            <a:chExt cx="14552040" cy="4303903"/>
          </a:xfrm>
        </p:grpSpPr>
        <p:sp>
          <p:nvSpPr>
            <p:cNvPr id="3" name="Freeform 3"/>
            <p:cNvSpPr/>
            <p:nvPr/>
          </p:nvSpPr>
          <p:spPr>
            <a:xfrm>
              <a:off x="0" y="0"/>
              <a:ext cx="14552040" cy="4303903"/>
            </a:xfrm>
            <a:custGeom>
              <a:avLst/>
              <a:gdLst/>
              <a:ahLst/>
              <a:cxnLst/>
              <a:rect l="l" t="t" r="r" b="b"/>
              <a:pathLst>
                <a:path w="14552040" h="4303903">
                  <a:moveTo>
                    <a:pt x="0" y="0"/>
                  </a:moveTo>
                  <a:lnTo>
                    <a:pt x="14552040" y="0"/>
                  </a:lnTo>
                  <a:lnTo>
                    <a:pt x="14552040" y="4303903"/>
                  </a:lnTo>
                  <a:lnTo>
                    <a:pt x="0" y="4303903"/>
                  </a:lnTo>
                  <a:lnTo>
                    <a:pt x="0" y="0"/>
                  </a:lnTo>
                  <a:close/>
                </a:path>
              </a:pathLst>
            </a:custGeom>
            <a:blipFill>
              <a:blip r:embed="rId3"/>
              <a:stretch>
                <a:fillRect/>
              </a:stretch>
            </a:blipFill>
          </p:spPr>
          <p:txBody>
            <a:bodyPr/>
            <a:lstStyle/>
            <a:p>
              <a:endParaRPr lang="fr-FR"/>
            </a:p>
          </p:txBody>
        </p:sp>
      </p:grpSp>
      <p:grpSp>
        <p:nvGrpSpPr>
          <p:cNvPr id="4" name="Group 4"/>
          <p:cNvGrpSpPr/>
          <p:nvPr/>
        </p:nvGrpSpPr>
        <p:grpSpPr>
          <a:xfrm>
            <a:off x="0" y="4902620"/>
            <a:ext cx="10815447" cy="2625471"/>
            <a:chOff x="0" y="0"/>
            <a:chExt cx="14420596" cy="3500628"/>
          </a:xfrm>
        </p:grpSpPr>
        <p:sp>
          <p:nvSpPr>
            <p:cNvPr id="5" name="Freeform 5"/>
            <p:cNvSpPr/>
            <p:nvPr/>
          </p:nvSpPr>
          <p:spPr>
            <a:xfrm>
              <a:off x="0" y="0"/>
              <a:ext cx="14420596" cy="3500628"/>
            </a:xfrm>
            <a:custGeom>
              <a:avLst/>
              <a:gdLst/>
              <a:ahLst/>
              <a:cxnLst/>
              <a:rect l="l" t="t" r="r" b="b"/>
              <a:pathLst>
                <a:path w="14420596" h="3500628">
                  <a:moveTo>
                    <a:pt x="0" y="0"/>
                  </a:moveTo>
                  <a:lnTo>
                    <a:pt x="14420596" y="0"/>
                  </a:lnTo>
                  <a:lnTo>
                    <a:pt x="14420596" y="3500628"/>
                  </a:lnTo>
                  <a:lnTo>
                    <a:pt x="0" y="3500628"/>
                  </a:lnTo>
                  <a:lnTo>
                    <a:pt x="0" y="0"/>
                  </a:lnTo>
                  <a:close/>
                </a:path>
              </a:pathLst>
            </a:custGeom>
            <a:blipFill>
              <a:blip r:embed="rId4"/>
              <a:stretch>
                <a:fillRect/>
              </a:stretch>
            </a:blipFill>
          </p:spPr>
          <p:txBody>
            <a:bodyPr/>
            <a:lstStyle/>
            <a:p>
              <a:endParaRPr lang="fr-FR"/>
            </a:p>
          </p:txBody>
        </p:sp>
      </p:grpSp>
      <p:sp>
        <p:nvSpPr>
          <p:cNvPr id="6" name="TextBox 6"/>
          <p:cNvSpPr txBox="1"/>
          <p:nvPr/>
        </p:nvSpPr>
        <p:spPr>
          <a:xfrm>
            <a:off x="6057524" y="86827"/>
            <a:ext cx="5469098" cy="1588110"/>
          </a:xfrm>
          <a:prstGeom prst="rect">
            <a:avLst/>
          </a:prstGeom>
        </p:spPr>
        <p:txBody>
          <a:bodyPr lIns="0" tIns="0" rIns="0" bIns="0" rtlCol="0" anchor="t">
            <a:spAutoFit/>
          </a:bodyPr>
          <a:lstStyle/>
          <a:p>
            <a:pPr algn="ctr">
              <a:lnSpc>
                <a:spcPts val="10696"/>
              </a:lnSpc>
            </a:pPr>
            <a:r>
              <a:rPr lang="en-US" sz="7640">
                <a:solidFill>
                  <a:srgbClr val="FFFFFF"/>
                </a:solidFill>
                <a:latin typeface="Bebas Neue Cyrillic"/>
              </a:rPr>
              <a:t>Test ping </a:t>
            </a:r>
          </a:p>
        </p:txBody>
      </p:sp>
      <p:sp>
        <p:nvSpPr>
          <p:cNvPr id="7" name="TextBox 7"/>
          <p:cNvSpPr txBox="1"/>
          <p:nvPr/>
        </p:nvSpPr>
        <p:spPr>
          <a:xfrm>
            <a:off x="0" y="7528955"/>
            <a:ext cx="8306276" cy="1488795"/>
          </a:xfrm>
          <a:prstGeom prst="rect">
            <a:avLst/>
          </a:prstGeom>
        </p:spPr>
        <p:txBody>
          <a:bodyPr lIns="0" tIns="0" rIns="0" bIns="0" rtlCol="0" anchor="t">
            <a:spAutoFit/>
          </a:bodyPr>
          <a:lstStyle/>
          <a:p>
            <a:pPr algn="l">
              <a:lnSpc>
                <a:spcPts val="9814"/>
              </a:lnSpc>
            </a:pPr>
            <a:r>
              <a:rPr lang="en-US" sz="7009">
                <a:solidFill>
                  <a:srgbClr val="15D478"/>
                </a:solidFill>
                <a:latin typeface="Bebas Neue Cyrillic"/>
              </a:rPr>
              <a:t>Les paquets ont été envoyé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376936" y="9387996"/>
            <a:ext cx="432646" cy="424904"/>
            <a:chOff x="0" y="0"/>
            <a:chExt cx="576861" cy="566539"/>
          </a:xfrm>
        </p:grpSpPr>
        <p:sp>
          <p:nvSpPr>
            <p:cNvPr id="3" name="Freeform 3"/>
            <p:cNvSpPr/>
            <p:nvPr/>
          </p:nvSpPr>
          <p:spPr>
            <a:xfrm>
              <a:off x="0" y="0"/>
              <a:ext cx="576834" cy="566547"/>
            </a:xfrm>
            <a:custGeom>
              <a:avLst/>
              <a:gdLst/>
              <a:ahLst/>
              <a:cxnLst/>
              <a:rect l="l" t="t" r="r" b="b"/>
              <a:pathLst>
                <a:path w="576834" h="566547">
                  <a:moveTo>
                    <a:pt x="0" y="0"/>
                  </a:moveTo>
                  <a:lnTo>
                    <a:pt x="576834" y="0"/>
                  </a:lnTo>
                  <a:lnTo>
                    <a:pt x="576834" y="566547"/>
                  </a:lnTo>
                  <a:lnTo>
                    <a:pt x="0" y="566547"/>
                  </a:lnTo>
                  <a:lnTo>
                    <a:pt x="0" y="0"/>
                  </a:lnTo>
                  <a:close/>
                </a:path>
              </a:pathLst>
            </a:custGeom>
            <a:blipFill>
              <a:blip r:embed="rId3"/>
              <a:stretch>
                <a:fillRect l="-196" r="-201" b="1"/>
              </a:stretch>
            </a:blipFill>
          </p:spPr>
          <p:txBody>
            <a:bodyPr/>
            <a:lstStyle/>
            <a:p>
              <a:endParaRPr lang="fr-FR"/>
            </a:p>
          </p:txBody>
        </p:sp>
      </p:grpSp>
      <p:sp>
        <p:nvSpPr>
          <p:cNvPr id="4" name="TextBox 4"/>
          <p:cNvSpPr txBox="1"/>
          <p:nvPr/>
        </p:nvSpPr>
        <p:spPr>
          <a:xfrm>
            <a:off x="17376936" y="9545203"/>
            <a:ext cx="432646" cy="167640"/>
          </a:xfrm>
          <a:prstGeom prst="rect">
            <a:avLst/>
          </a:prstGeom>
        </p:spPr>
        <p:txBody>
          <a:bodyPr lIns="0" tIns="0" rIns="0" bIns="0" rtlCol="0" anchor="t">
            <a:spAutoFit/>
          </a:bodyPr>
          <a:lstStyle/>
          <a:p>
            <a:pPr algn="ctr">
              <a:lnSpc>
                <a:spcPts val="1455"/>
              </a:lnSpc>
            </a:pPr>
            <a:r>
              <a:rPr lang="en-US" sz="1500">
                <a:solidFill>
                  <a:srgbClr val="1A1B1D"/>
                </a:solidFill>
                <a:latin typeface="Coco Gothic Bold"/>
              </a:rPr>
              <a:t>14</a:t>
            </a:r>
          </a:p>
        </p:txBody>
      </p:sp>
      <p:sp>
        <p:nvSpPr>
          <p:cNvPr id="5" name="TextBox 5"/>
          <p:cNvSpPr txBox="1"/>
          <p:nvPr/>
        </p:nvSpPr>
        <p:spPr>
          <a:xfrm>
            <a:off x="6082982" y="1037248"/>
            <a:ext cx="6122035" cy="1073150"/>
          </a:xfrm>
          <a:prstGeom prst="rect">
            <a:avLst/>
          </a:prstGeom>
        </p:spPr>
        <p:txBody>
          <a:bodyPr lIns="0" tIns="0" rIns="0" bIns="0" rtlCol="0" anchor="t">
            <a:spAutoFit/>
          </a:bodyPr>
          <a:lstStyle/>
          <a:p>
            <a:pPr algn="ctr">
              <a:lnSpc>
                <a:spcPts val="7000"/>
              </a:lnSpc>
            </a:pPr>
            <a:r>
              <a:rPr lang="en-US" sz="4999">
                <a:solidFill>
                  <a:srgbClr val="FFFDF7"/>
                </a:solidFill>
                <a:latin typeface="Bebas Neue Cyrillic"/>
              </a:rPr>
              <a:t>Routage </a:t>
            </a:r>
            <a:r>
              <a:rPr lang="en-US" sz="4999">
                <a:solidFill>
                  <a:srgbClr val="FF3131"/>
                </a:solidFill>
                <a:latin typeface="Bebas Neue Cyrillic"/>
              </a:rPr>
              <a:t>statique/</a:t>
            </a:r>
            <a:r>
              <a:rPr lang="en-US" sz="4999">
                <a:solidFill>
                  <a:srgbClr val="15D478"/>
                </a:solidFill>
                <a:latin typeface="Bebas Neue Cyrillic"/>
              </a:rPr>
              <a:t>dynamique</a:t>
            </a:r>
          </a:p>
        </p:txBody>
      </p:sp>
      <p:sp>
        <p:nvSpPr>
          <p:cNvPr id="6" name="TextBox 6"/>
          <p:cNvSpPr txBox="1"/>
          <p:nvPr/>
        </p:nvSpPr>
        <p:spPr>
          <a:xfrm>
            <a:off x="1090684" y="3159125"/>
            <a:ext cx="16502575" cy="3759200"/>
          </a:xfrm>
          <a:prstGeom prst="rect">
            <a:avLst/>
          </a:prstGeom>
        </p:spPr>
        <p:txBody>
          <a:bodyPr lIns="0" tIns="0" rIns="0" bIns="0" rtlCol="0" anchor="t">
            <a:spAutoFit/>
          </a:bodyPr>
          <a:lstStyle/>
          <a:p>
            <a:pPr marL="1365130" lvl="3" indent="-341283" algn="just">
              <a:lnSpc>
                <a:spcPts val="7000"/>
              </a:lnSpc>
              <a:buFont typeface="Arial"/>
              <a:buChar char="￭"/>
            </a:pPr>
            <a:r>
              <a:rPr lang="en-US" sz="4999">
                <a:solidFill>
                  <a:srgbClr val="FFFFFF"/>
                </a:solidFill>
                <a:latin typeface="Bebas Neue Cyrillic"/>
              </a:rPr>
              <a:t>Routage statique:</a:t>
            </a:r>
            <a:r>
              <a:rPr lang="en-US" sz="4999">
                <a:solidFill>
                  <a:srgbClr val="FF3131"/>
                </a:solidFill>
                <a:latin typeface="Bebas Neue Cyrillic"/>
              </a:rPr>
              <a:t>Routes configurées manuellement et fixes.</a:t>
            </a:r>
          </a:p>
          <a:p>
            <a:pPr marL="1365130" lvl="3" indent="-341283" algn="just">
              <a:lnSpc>
                <a:spcPts val="7000"/>
              </a:lnSpc>
            </a:pPr>
            <a:endParaRPr lang="en-US" sz="4999">
              <a:solidFill>
                <a:srgbClr val="FF3131"/>
              </a:solidFill>
              <a:latin typeface="Bebas Neue Cyrillic"/>
            </a:endParaRPr>
          </a:p>
          <a:p>
            <a:pPr marL="1365130" lvl="3" indent="-341283" algn="l">
              <a:lnSpc>
                <a:spcPts val="7000"/>
              </a:lnSpc>
              <a:buFont typeface="Arial"/>
              <a:buChar char="￭"/>
            </a:pPr>
            <a:r>
              <a:rPr lang="en-US" sz="4999">
                <a:solidFill>
                  <a:srgbClr val="FFFDF7"/>
                </a:solidFill>
                <a:latin typeface="Bebas Neue Cyrillic"/>
              </a:rPr>
              <a:t>Routage dynamique: Routes </a:t>
            </a:r>
            <a:r>
              <a:rPr lang="en-US" sz="4999">
                <a:solidFill>
                  <a:srgbClr val="15D478"/>
                </a:solidFill>
                <a:latin typeface="Bebas Neue Cyrillic"/>
              </a:rPr>
              <a:t>déterminées et mises à jour automatiquement</a:t>
            </a:r>
            <a:r>
              <a:rPr lang="en-US" sz="4999">
                <a:solidFill>
                  <a:srgbClr val="FFFDF7"/>
                </a:solidFill>
                <a:latin typeface="Bebas Neue Cyrillic"/>
              </a:rPr>
              <a:t> par des protocoles de routage.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 y="0"/>
            <a:ext cx="18283428" cy="10287000"/>
            <a:chOff x="0" y="0"/>
            <a:chExt cx="24377904" cy="13716000"/>
          </a:xfrm>
        </p:grpSpPr>
        <p:sp>
          <p:nvSpPr>
            <p:cNvPr id="3" name="Freeform 3"/>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1F497D"/>
            </a:solidFill>
          </p:spPr>
          <p:txBody>
            <a:bodyPr/>
            <a:lstStyle/>
            <a:p>
              <a:endParaRPr lang="fr-FR"/>
            </a:p>
          </p:txBody>
        </p:sp>
      </p:grpSp>
      <p:grpSp>
        <p:nvGrpSpPr>
          <p:cNvPr id="4" name="Group 4"/>
          <p:cNvGrpSpPr/>
          <p:nvPr/>
        </p:nvGrpSpPr>
        <p:grpSpPr>
          <a:xfrm>
            <a:off x="0" y="0"/>
            <a:ext cx="18283428" cy="10287000"/>
            <a:chOff x="0" y="0"/>
            <a:chExt cx="24377904" cy="13716000"/>
          </a:xfrm>
        </p:grpSpPr>
        <p:sp>
          <p:nvSpPr>
            <p:cNvPr id="5" name="Freeform 5"/>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000000">
                <a:alpha val="52941"/>
              </a:srgbClr>
            </a:solidFill>
          </p:spPr>
          <p:txBody>
            <a:bodyPr/>
            <a:lstStyle/>
            <a:p>
              <a:endParaRPr lang="fr-FR"/>
            </a:p>
          </p:txBody>
        </p:sp>
      </p:grpSp>
      <p:grpSp>
        <p:nvGrpSpPr>
          <p:cNvPr id="6" name="Group 6"/>
          <p:cNvGrpSpPr/>
          <p:nvPr/>
        </p:nvGrpSpPr>
        <p:grpSpPr>
          <a:xfrm rot="-5400000">
            <a:off x="1" y="3113131"/>
            <a:ext cx="4716547" cy="4716546"/>
            <a:chOff x="0" y="0"/>
            <a:chExt cx="6288729" cy="6288729"/>
          </a:xfrm>
        </p:grpSpPr>
        <p:sp>
          <p:nvSpPr>
            <p:cNvPr id="7" name="Freeform 7"/>
            <p:cNvSpPr/>
            <p:nvPr/>
          </p:nvSpPr>
          <p:spPr>
            <a:xfrm>
              <a:off x="0" y="0"/>
              <a:ext cx="6288786" cy="6288786"/>
            </a:xfrm>
            <a:custGeom>
              <a:avLst/>
              <a:gdLst/>
              <a:ahLst/>
              <a:cxnLst/>
              <a:rect l="l" t="t" r="r" b="b"/>
              <a:pathLst>
                <a:path w="6288786" h="6288786">
                  <a:moveTo>
                    <a:pt x="0" y="3144393"/>
                  </a:moveTo>
                  <a:cubicBezTo>
                    <a:pt x="0" y="1407795"/>
                    <a:pt x="1407795" y="0"/>
                    <a:pt x="3144393" y="0"/>
                  </a:cubicBezTo>
                  <a:cubicBezTo>
                    <a:pt x="4880991" y="0"/>
                    <a:pt x="6288786" y="1407795"/>
                    <a:pt x="6288786" y="3144393"/>
                  </a:cubicBezTo>
                  <a:cubicBezTo>
                    <a:pt x="6288786" y="4880991"/>
                    <a:pt x="4880991" y="6288786"/>
                    <a:pt x="3144393" y="6288786"/>
                  </a:cubicBezTo>
                  <a:cubicBezTo>
                    <a:pt x="1407795" y="6288786"/>
                    <a:pt x="0" y="4880991"/>
                    <a:pt x="0" y="3144393"/>
                  </a:cubicBezTo>
                  <a:close/>
                </a:path>
              </a:pathLst>
            </a:custGeom>
            <a:gradFill rotWithShape="1">
              <a:gsLst>
                <a:gs pos="0">
                  <a:srgbClr val="17375E">
                    <a:alpha val="20000"/>
                  </a:srgbClr>
                </a:gs>
                <a:gs pos="100000">
                  <a:srgbClr val="10253F">
                    <a:alpha val="10000"/>
                  </a:srgbClr>
                </a:gs>
              </a:gsLst>
              <a:lin ang="10800000"/>
            </a:gradFill>
          </p:spPr>
          <p:txBody>
            <a:bodyPr/>
            <a:lstStyle/>
            <a:p>
              <a:endParaRPr lang="fr-FR"/>
            </a:p>
          </p:txBody>
        </p:sp>
      </p:grpSp>
      <p:grpSp>
        <p:nvGrpSpPr>
          <p:cNvPr id="8" name="Group 8"/>
          <p:cNvGrpSpPr/>
          <p:nvPr/>
        </p:nvGrpSpPr>
        <p:grpSpPr>
          <a:xfrm rot="-9000000">
            <a:off x="15226268" y="6406263"/>
            <a:ext cx="2846828" cy="2846828"/>
            <a:chOff x="0" y="0"/>
            <a:chExt cx="3795771" cy="3795771"/>
          </a:xfrm>
        </p:grpSpPr>
        <p:sp>
          <p:nvSpPr>
            <p:cNvPr id="9" name="Freeform 9"/>
            <p:cNvSpPr/>
            <p:nvPr/>
          </p:nvSpPr>
          <p:spPr>
            <a:xfrm>
              <a:off x="0" y="0"/>
              <a:ext cx="3795776" cy="3795776"/>
            </a:xfrm>
            <a:custGeom>
              <a:avLst/>
              <a:gdLst/>
              <a:ahLst/>
              <a:cxnLst/>
              <a:rect l="l" t="t" r="r" b="b"/>
              <a:pathLst>
                <a:path w="3795776" h="3795776">
                  <a:moveTo>
                    <a:pt x="0" y="1897888"/>
                  </a:moveTo>
                  <a:cubicBezTo>
                    <a:pt x="0" y="849757"/>
                    <a:pt x="849757" y="0"/>
                    <a:pt x="1897888" y="0"/>
                  </a:cubicBezTo>
                  <a:cubicBezTo>
                    <a:pt x="2946019" y="0"/>
                    <a:pt x="3795776" y="849757"/>
                    <a:pt x="3795776" y="1897888"/>
                  </a:cubicBezTo>
                  <a:cubicBezTo>
                    <a:pt x="3795776" y="2946019"/>
                    <a:pt x="2946019" y="3795776"/>
                    <a:pt x="1897888" y="3795776"/>
                  </a:cubicBezTo>
                  <a:cubicBezTo>
                    <a:pt x="849757" y="3795776"/>
                    <a:pt x="0" y="2946019"/>
                    <a:pt x="0" y="1897888"/>
                  </a:cubicBezTo>
                  <a:close/>
                </a:path>
              </a:pathLst>
            </a:custGeom>
            <a:gradFill rotWithShape="1">
              <a:gsLst>
                <a:gs pos="0">
                  <a:srgbClr val="17375E">
                    <a:alpha val="10000"/>
                  </a:srgbClr>
                </a:gs>
                <a:gs pos="100000">
                  <a:srgbClr val="17375E">
                    <a:alpha val="20000"/>
                  </a:srgbClr>
                </a:gs>
              </a:gsLst>
              <a:lin ang="14400000"/>
            </a:gradFill>
          </p:spPr>
          <p:txBody>
            <a:bodyPr/>
            <a:lstStyle/>
            <a:p>
              <a:endParaRPr lang="fr-FR"/>
            </a:p>
          </p:txBody>
        </p:sp>
      </p:grpSp>
      <p:grpSp>
        <p:nvGrpSpPr>
          <p:cNvPr id="10" name="Group 10"/>
          <p:cNvGrpSpPr/>
          <p:nvPr/>
        </p:nvGrpSpPr>
        <p:grpSpPr>
          <a:xfrm rot="-5400000">
            <a:off x="15657219" y="1563908"/>
            <a:ext cx="4194692" cy="1066878"/>
            <a:chOff x="0" y="0"/>
            <a:chExt cx="5592923" cy="1422504"/>
          </a:xfrm>
        </p:grpSpPr>
        <p:sp>
          <p:nvSpPr>
            <p:cNvPr id="11" name="Freeform 11"/>
            <p:cNvSpPr/>
            <p:nvPr/>
          </p:nvSpPr>
          <p:spPr>
            <a:xfrm>
              <a:off x="0" y="0"/>
              <a:ext cx="5592953" cy="1422527"/>
            </a:xfrm>
            <a:custGeom>
              <a:avLst/>
              <a:gdLst/>
              <a:ahLst/>
              <a:cxnLst/>
              <a:rect l="l" t="t" r="r" b="b"/>
              <a:pathLst>
                <a:path w="5592953" h="1422527">
                  <a:moveTo>
                    <a:pt x="0" y="0"/>
                  </a:moveTo>
                  <a:lnTo>
                    <a:pt x="5592953" y="0"/>
                  </a:lnTo>
                  <a:lnTo>
                    <a:pt x="5592953" y="1422527"/>
                  </a:lnTo>
                  <a:lnTo>
                    <a:pt x="0" y="1422527"/>
                  </a:lnTo>
                  <a:close/>
                </a:path>
              </a:pathLst>
            </a:custGeom>
            <a:gradFill rotWithShape="1">
              <a:gsLst>
                <a:gs pos="0">
                  <a:srgbClr val="8EB4E3">
                    <a:alpha val="0"/>
                  </a:srgbClr>
                </a:gs>
                <a:gs pos="100000">
                  <a:srgbClr val="17375E">
                    <a:alpha val="10000"/>
                  </a:srgbClr>
                </a:gs>
              </a:gsLst>
              <a:lin ang="9586050"/>
            </a:gradFill>
          </p:spPr>
          <p:txBody>
            <a:bodyPr/>
            <a:lstStyle/>
            <a:p>
              <a:endParaRPr lang="fr-FR"/>
            </a:p>
          </p:txBody>
        </p:sp>
      </p:grpSp>
      <p:sp>
        <p:nvSpPr>
          <p:cNvPr id="12" name="AutoShape 12"/>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3" name="AutoShape 13"/>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4" name="AutoShape 14"/>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5" name="AutoShape 15"/>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6" name="AutoShape 16"/>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7" name="AutoShape 17"/>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8" name="AutoShape 18"/>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9" name="AutoShape 19"/>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grpSp>
        <p:nvGrpSpPr>
          <p:cNvPr id="20" name="Group 20"/>
          <p:cNvGrpSpPr/>
          <p:nvPr/>
        </p:nvGrpSpPr>
        <p:grpSpPr>
          <a:xfrm rot="-10800000">
            <a:off x="-12700" y="9211177"/>
            <a:ext cx="9143995" cy="1066878"/>
            <a:chOff x="0" y="0"/>
            <a:chExt cx="12191993" cy="1422504"/>
          </a:xfrm>
        </p:grpSpPr>
        <p:sp>
          <p:nvSpPr>
            <p:cNvPr id="21" name="Freeform 21"/>
            <p:cNvSpPr/>
            <p:nvPr/>
          </p:nvSpPr>
          <p:spPr>
            <a:xfrm>
              <a:off x="0" y="0"/>
              <a:ext cx="12192000" cy="1422527"/>
            </a:xfrm>
            <a:custGeom>
              <a:avLst/>
              <a:gdLst/>
              <a:ahLst/>
              <a:cxnLst/>
              <a:rect l="l" t="t" r="r" b="b"/>
              <a:pathLst>
                <a:path w="12192000" h="1422527">
                  <a:moveTo>
                    <a:pt x="0" y="0"/>
                  </a:moveTo>
                  <a:lnTo>
                    <a:pt x="12192000" y="0"/>
                  </a:lnTo>
                  <a:lnTo>
                    <a:pt x="12192000" y="1422527"/>
                  </a:lnTo>
                  <a:lnTo>
                    <a:pt x="0" y="1422527"/>
                  </a:lnTo>
                  <a:close/>
                </a:path>
              </a:pathLst>
            </a:custGeom>
            <a:gradFill rotWithShape="1">
              <a:gsLst>
                <a:gs pos="10000">
                  <a:srgbClr val="10253F">
                    <a:alpha val="10000"/>
                  </a:srgbClr>
                </a:gs>
                <a:gs pos="100000">
                  <a:srgbClr val="558ED5">
                    <a:alpha val="0"/>
                  </a:srgbClr>
                </a:gs>
              </a:gsLst>
              <a:lin ang="9586050"/>
            </a:gradFill>
          </p:spPr>
          <p:txBody>
            <a:bodyPr/>
            <a:lstStyle/>
            <a:p>
              <a:endParaRPr lang="fr-FR"/>
            </a:p>
          </p:txBody>
        </p:sp>
      </p:grpSp>
      <p:sp>
        <p:nvSpPr>
          <p:cNvPr id="22" name="AutoShape 22"/>
          <p:cNvSpPr/>
          <p:nvPr/>
        </p:nvSpPr>
        <p:spPr>
          <a:xfrm rot="55220">
            <a:off x="3069697"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3" name="AutoShape 23"/>
          <p:cNvSpPr/>
          <p:nvPr/>
        </p:nvSpPr>
        <p:spPr>
          <a:xfrm rot="55220">
            <a:off x="2886695"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4" name="AutoShape 24"/>
          <p:cNvSpPr/>
          <p:nvPr/>
        </p:nvSpPr>
        <p:spPr>
          <a:xfrm rot="55220">
            <a:off x="2703693"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5" name="AutoShape 25"/>
          <p:cNvSpPr/>
          <p:nvPr/>
        </p:nvSpPr>
        <p:spPr>
          <a:xfrm rot="55220">
            <a:off x="2520690"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6" name="TextBox 26"/>
          <p:cNvSpPr txBox="1"/>
          <p:nvPr/>
        </p:nvSpPr>
        <p:spPr>
          <a:xfrm>
            <a:off x="1035900" y="6188500"/>
            <a:ext cx="7478169" cy="2953971"/>
          </a:xfrm>
          <a:prstGeom prst="rect">
            <a:avLst/>
          </a:prstGeom>
        </p:spPr>
        <p:txBody>
          <a:bodyPr lIns="0" tIns="0" rIns="0" bIns="0" rtlCol="0" anchor="t">
            <a:spAutoFit/>
          </a:bodyPr>
          <a:lstStyle/>
          <a:p>
            <a:pPr algn="l">
              <a:lnSpc>
                <a:spcPts val="7776"/>
              </a:lnSpc>
            </a:pPr>
            <a:r>
              <a:rPr lang="en-US" sz="7200" spc="67">
                <a:solidFill>
                  <a:srgbClr val="FFFFFF"/>
                </a:solidFill>
                <a:latin typeface="TT Rounds Condensed"/>
              </a:rPr>
              <a:t>Routage statique</a:t>
            </a:r>
          </a:p>
        </p:txBody>
      </p:sp>
      <p:sp>
        <p:nvSpPr>
          <p:cNvPr id="27" name="Freeform 27" descr="Une image contenant texte, diagramme, Police, ligne  Description générée automatiquement"/>
          <p:cNvSpPr/>
          <p:nvPr/>
        </p:nvSpPr>
        <p:spPr>
          <a:xfrm>
            <a:off x="1714116" y="926668"/>
            <a:ext cx="14730442" cy="4897872"/>
          </a:xfrm>
          <a:custGeom>
            <a:avLst/>
            <a:gdLst/>
            <a:ahLst/>
            <a:cxnLst/>
            <a:rect l="l" t="t" r="r" b="b"/>
            <a:pathLst>
              <a:path w="14730442" h="4897872">
                <a:moveTo>
                  <a:pt x="0" y="0"/>
                </a:moveTo>
                <a:lnTo>
                  <a:pt x="14730442" y="0"/>
                </a:lnTo>
                <a:lnTo>
                  <a:pt x="14730442" y="4897872"/>
                </a:lnTo>
                <a:lnTo>
                  <a:pt x="0" y="4897872"/>
                </a:lnTo>
                <a:lnTo>
                  <a:pt x="0" y="0"/>
                </a:lnTo>
                <a:close/>
              </a:path>
            </a:pathLst>
          </a:custGeom>
          <a:blipFill>
            <a:blip r:embed="rId3"/>
            <a:stretch>
              <a:fillRect l="-50" r="-50"/>
            </a:stretch>
          </a:blipFill>
        </p:spPr>
        <p:txBody>
          <a:bodyPr/>
          <a:lstStyle/>
          <a:p>
            <a:endParaRPr lang="fr-FR"/>
          </a:p>
        </p:txBody>
      </p:sp>
      <p:sp>
        <p:nvSpPr>
          <p:cNvPr id="28" name="AutoShape 28"/>
          <p:cNvSpPr/>
          <p:nvPr/>
        </p:nvSpPr>
        <p:spPr>
          <a:xfrm rot="5265846">
            <a:off x="614363" y="18144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29" name="AutoShape 29"/>
          <p:cNvSpPr/>
          <p:nvPr/>
        </p:nvSpPr>
        <p:spPr>
          <a:xfrm rot="5265846">
            <a:off x="614363" y="17128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30" name="AutoShape 30"/>
          <p:cNvSpPr/>
          <p:nvPr/>
        </p:nvSpPr>
        <p:spPr>
          <a:xfrm rot="5265846">
            <a:off x="614363" y="16112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31" name="AutoShape 31"/>
          <p:cNvSpPr/>
          <p:nvPr/>
        </p:nvSpPr>
        <p:spPr>
          <a:xfrm rot="5265846">
            <a:off x="614363" y="1509622"/>
            <a:ext cx="651051" cy="0"/>
          </a:xfrm>
          <a:prstGeom prst="line">
            <a:avLst/>
          </a:prstGeom>
          <a:ln w="19050" cap="rnd">
            <a:solidFill>
              <a:srgbClr val="EEECE1"/>
            </a:solidFill>
            <a:prstDash val="solid"/>
            <a:headEnd type="none" w="sm" len="sm"/>
            <a:tailEnd type="none" w="sm" len="sm"/>
          </a:ln>
        </p:spPr>
        <p:txBody>
          <a:bodyPr/>
          <a:lstStyle/>
          <a:p>
            <a:endParaRPr lang="fr-F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19929" y="2500207"/>
            <a:ext cx="9365954" cy="2279544"/>
            <a:chOff x="0" y="0"/>
            <a:chExt cx="12487939" cy="3039392"/>
          </a:xfrm>
        </p:grpSpPr>
        <p:sp>
          <p:nvSpPr>
            <p:cNvPr id="3" name="Freeform 3"/>
            <p:cNvSpPr/>
            <p:nvPr/>
          </p:nvSpPr>
          <p:spPr>
            <a:xfrm>
              <a:off x="0" y="0"/>
              <a:ext cx="12487910" cy="3039364"/>
            </a:xfrm>
            <a:custGeom>
              <a:avLst/>
              <a:gdLst/>
              <a:ahLst/>
              <a:cxnLst/>
              <a:rect l="l" t="t" r="r" b="b"/>
              <a:pathLst>
                <a:path w="12487910" h="3039364">
                  <a:moveTo>
                    <a:pt x="0" y="0"/>
                  </a:moveTo>
                  <a:lnTo>
                    <a:pt x="12487910" y="0"/>
                  </a:lnTo>
                  <a:lnTo>
                    <a:pt x="12487910" y="3039364"/>
                  </a:lnTo>
                  <a:lnTo>
                    <a:pt x="0" y="3039364"/>
                  </a:lnTo>
                  <a:lnTo>
                    <a:pt x="0" y="0"/>
                  </a:lnTo>
                  <a:close/>
                </a:path>
              </a:pathLst>
            </a:custGeom>
            <a:blipFill>
              <a:blip r:embed="rId2"/>
              <a:stretch>
                <a:fillRect/>
              </a:stretch>
            </a:blipFill>
          </p:spPr>
          <p:txBody>
            <a:bodyPr/>
            <a:lstStyle/>
            <a:p>
              <a:endParaRPr lang="fr-FR"/>
            </a:p>
          </p:txBody>
        </p:sp>
      </p:grpSp>
      <p:grpSp>
        <p:nvGrpSpPr>
          <p:cNvPr id="4" name="Group 4"/>
          <p:cNvGrpSpPr/>
          <p:nvPr/>
        </p:nvGrpSpPr>
        <p:grpSpPr>
          <a:xfrm>
            <a:off x="519929" y="6591496"/>
            <a:ext cx="11307568" cy="1579397"/>
            <a:chOff x="0" y="0"/>
            <a:chExt cx="15076757" cy="2105863"/>
          </a:xfrm>
        </p:grpSpPr>
        <p:sp>
          <p:nvSpPr>
            <p:cNvPr id="5" name="Freeform 5"/>
            <p:cNvSpPr/>
            <p:nvPr/>
          </p:nvSpPr>
          <p:spPr>
            <a:xfrm>
              <a:off x="0" y="0"/>
              <a:ext cx="15076805" cy="2105914"/>
            </a:xfrm>
            <a:custGeom>
              <a:avLst/>
              <a:gdLst/>
              <a:ahLst/>
              <a:cxnLst/>
              <a:rect l="l" t="t" r="r" b="b"/>
              <a:pathLst>
                <a:path w="15076805" h="2105914">
                  <a:moveTo>
                    <a:pt x="0" y="0"/>
                  </a:moveTo>
                  <a:lnTo>
                    <a:pt x="15076805" y="0"/>
                  </a:lnTo>
                  <a:lnTo>
                    <a:pt x="15076805" y="2105914"/>
                  </a:lnTo>
                  <a:lnTo>
                    <a:pt x="0" y="2105914"/>
                  </a:lnTo>
                  <a:lnTo>
                    <a:pt x="0" y="0"/>
                  </a:lnTo>
                  <a:close/>
                </a:path>
              </a:pathLst>
            </a:custGeom>
            <a:blipFill>
              <a:blip r:embed="rId3"/>
              <a:stretch>
                <a:fillRect b="2"/>
              </a:stretch>
            </a:blipFill>
          </p:spPr>
          <p:txBody>
            <a:bodyPr/>
            <a:lstStyle/>
            <a:p>
              <a:endParaRPr lang="fr-FR"/>
            </a:p>
          </p:txBody>
        </p:sp>
      </p:grpSp>
      <p:sp>
        <p:nvSpPr>
          <p:cNvPr id="6" name="TextBox 6"/>
          <p:cNvSpPr txBox="1"/>
          <p:nvPr/>
        </p:nvSpPr>
        <p:spPr>
          <a:xfrm>
            <a:off x="4183181" y="224579"/>
            <a:ext cx="9921638"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Routage statique</a:t>
            </a:r>
          </a:p>
          <a:p>
            <a:pPr algn="just">
              <a:lnSpc>
                <a:spcPts val="7000"/>
              </a:lnSpc>
            </a:pPr>
            <a:r>
              <a:rPr lang="en-US" sz="4999">
                <a:solidFill>
                  <a:srgbClr val="FFFFFF"/>
                </a:solidFill>
                <a:latin typeface="Bebas Neue Cyrillic"/>
              </a:rPr>
              <a:t>Configuration des interfaces des routeurs</a:t>
            </a:r>
          </a:p>
        </p:txBody>
      </p:sp>
      <p:sp>
        <p:nvSpPr>
          <p:cNvPr id="7" name="TextBox 7"/>
          <p:cNvSpPr txBox="1"/>
          <p:nvPr/>
        </p:nvSpPr>
        <p:spPr>
          <a:xfrm>
            <a:off x="9885883" y="2715870"/>
            <a:ext cx="8402117" cy="1562481"/>
          </a:xfrm>
          <a:prstGeom prst="rect">
            <a:avLst/>
          </a:prstGeom>
        </p:spPr>
        <p:txBody>
          <a:bodyPr lIns="0" tIns="0" rIns="0" bIns="0" rtlCol="0" anchor="t">
            <a:spAutoFit/>
          </a:bodyPr>
          <a:lstStyle/>
          <a:p>
            <a:pPr marL="1025320" lvl="2" indent="-341773" algn="ctr">
              <a:lnSpc>
                <a:spcPts val="6278"/>
              </a:lnSpc>
              <a:buFont typeface="Arial"/>
              <a:buChar char="⚬"/>
            </a:pPr>
            <a:r>
              <a:rPr lang="en-US" sz="4484">
                <a:solidFill>
                  <a:srgbClr val="FFFFFF"/>
                </a:solidFill>
                <a:latin typeface="Bebas Neue Cyrillic"/>
              </a:rPr>
              <a:t>il faut tout d’abord configurer les interfaces du routeur</a:t>
            </a:r>
          </a:p>
        </p:txBody>
      </p:sp>
      <p:sp>
        <p:nvSpPr>
          <p:cNvPr id="8" name="TextBox 8"/>
          <p:cNvSpPr txBox="1"/>
          <p:nvPr/>
        </p:nvSpPr>
        <p:spPr>
          <a:xfrm>
            <a:off x="519929" y="5281389"/>
            <a:ext cx="7282622" cy="1216939"/>
          </a:xfrm>
          <a:prstGeom prst="rect">
            <a:avLst/>
          </a:prstGeom>
        </p:spPr>
        <p:txBody>
          <a:bodyPr lIns="0" tIns="0" rIns="0" bIns="0" rtlCol="0" anchor="t">
            <a:spAutoFit/>
          </a:bodyPr>
          <a:lstStyle/>
          <a:p>
            <a:pPr algn="ctr">
              <a:lnSpc>
                <a:spcPts val="4845"/>
              </a:lnSpc>
            </a:pPr>
            <a:r>
              <a:rPr lang="en-US" sz="3461">
                <a:solidFill>
                  <a:srgbClr val="FFFFFF"/>
                </a:solidFill>
                <a:latin typeface="Bebas Neue Cyrillic"/>
              </a:rPr>
              <a:t>Les interfaces du routeur configurés présentés ci-dessous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183181" y="224579"/>
            <a:ext cx="9921638"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Routage statique</a:t>
            </a:r>
          </a:p>
          <a:p>
            <a:pPr algn="ctr">
              <a:lnSpc>
                <a:spcPts val="7000"/>
              </a:lnSpc>
            </a:pPr>
            <a:r>
              <a:rPr lang="en-US" sz="4999">
                <a:solidFill>
                  <a:srgbClr val="FFFFFF"/>
                </a:solidFill>
                <a:latin typeface="Bebas Neue Cyrillic"/>
              </a:rPr>
              <a:t>Configuration de l’Interface du PC</a:t>
            </a:r>
          </a:p>
        </p:txBody>
      </p:sp>
      <p:sp>
        <p:nvSpPr>
          <p:cNvPr id="3" name="TextBox 3"/>
          <p:cNvSpPr txBox="1"/>
          <p:nvPr/>
        </p:nvSpPr>
        <p:spPr>
          <a:xfrm>
            <a:off x="519929" y="5281389"/>
            <a:ext cx="7282622" cy="642031"/>
          </a:xfrm>
          <a:prstGeom prst="rect">
            <a:avLst/>
          </a:prstGeom>
        </p:spPr>
        <p:txBody>
          <a:bodyPr lIns="0" tIns="0" rIns="0" bIns="0" rtlCol="0" anchor="t">
            <a:spAutoFit/>
          </a:bodyPr>
          <a:lstStyle/>
          <a:p>
            <a:pPr algn="ctr">
              <a:lnSpc>
                <a:spcPts val="4845"/>
              </a:lnSpc>
            </a:pPr>
            <a:r>
              <a:rPr lang="en-US" sz="3461">
                <a:solidFill>
                  <a:srgbClr val="FFFFFF"/>
                </a:solidFill>
                <a:latin typeface="Bebas Neue Cyrillic"/>
              </a:rPr>
              <a:t>Test de connectivité :</a:t>
            </a:r>
          </a:p>
        </p:txBody>
      </p:sp>
      <p:sp>
        <p:nvSpPr>
          <p:cNvPr id="4" name="Freeform 4"/>
          <p:cNvSpPr/>
          <p:nvPr/>
        </p:nvSpPr>
        <p:spPr>
          <a:xfrm>
            <a:off x="1" y="3673494"/>
            <a:ext cx="15697200" cy="563027"/>
          </a:xfrm>
          <a:custGeom>
            <a:avLst/>
            <a:gdLst/>
            <a:ahLst/>
            <a:cxnLst/>
            <a:rect l="l" t="t" r="r" b="b"/>
            <a:pathLst>
              <a:path w="15697200" h="563027">
                <a:moveTo>
                  <a:pt x="0" y="0"/>
                </a:moveTo>
                <a:lnTo>
                  <a:pt x="15697200" y="0"/>
                </a:lnTo>
                <a:lnTo>
                  <a:pt x="15697200" y="563027"/>
                </a:lnTo>
                <a:lnTo>
                  <a:pt x="0" y="563027"/>
                </a:lnTo>
                <a:lnTo>
                  <a:pt x="0" y="0"/>
                </a:lnTo>
                <a:close/>
              </a:path>
            </a:pathLst>
          </a:custGeom>
          <a:blipFill>
            <a:blip r:embed="rId2"/>
            <a:stretch>
              <a:fillRect/>
            </a:stretch>
          </a:blipFill>
        </p:spPr>
        <p:txBody>
          <a:bodyPr/>
          <a:lstStyle/>
          <a:p>
            <a:endParaRPr lang="fr-FR"/>
          </a:p>
        </p:txBody>
      </p:sp>
      <p:sp>
        <p:nvSpPr>
          <p:cNvPr id="5" name="TextBox 5"/>
          <p:cNvSpPr txBox="1"/>
          <p:nvPr/>
        </p:nvSpPr>
        <p:spPr>
          <a:xfrm>
            <a:off x="-1981200" y="2892388"/>
            <a:ext cx="7282622" cy="642031"/>
          </a:xfrm>
          <a:prstGeom prst="rect">
            <a:avLst/>
          </a:prstGeom>
        </p:spPr>
        <p:txBody>
          <a:bodyPr lIns="0" tIns="0" rIns="0" bIns="0" rtlCol="0" anchor="t">
            <a:spAutoFit/>
          </a:bodyPr>
          <a:lstStyle/>
          <a:p>
            <a:pPr algn="ctr">
              <a:lnSpc>
                <a:spcPts val="4845"/>
              </a:lnSpc>
            </a:pPr>
            <a:r>
              <a:rPr lang="en-US" sz="3461">
                <a:solidFill>
                  <a:srgbClr val="FFFFFF"/>
                </a:solidFill>
                <a:latin typeface="Bebas Neue Cyrillic"/>
              </a:rPr>
              <a:t>Route par défaut :</a:t>
            </a:r>
          </a:p>
        </p:txBody>
      </p:sp>
      <p:sp>
        <p:nvSpPr>
          <p:cNvPr id="6" name="Freeform 6" descr="Une image contenant texte, Police, capture d’écran, blanc  Description générée automatiquement"/>
          <p:cNvSpPr/>
          <p:nvPr/>
        </p:nvSpPr>
        <p:spPr>
          <a:xfrm>
            <a:off x="3962399" y="6515100"/>
            <a:ext cx="10212371" cy="3048000"/>
          </a:xfrm>
          <a:custGeom>
            <a:avLst/>
            <a:gdLst/>
            <a:ahLst/>
            <a:cxnLst/>
            <a:rect l="l" t="t" r="r" b="b"/>
            <a:pathLst>
              <a:path w="10212371" h="3048000">
                <a:moveTo>
                  <a:pt x="0" y="0"/>
                </a:moveTo>
                <a:lnTo>
                  <a:pt x="10212371" y="0"/>
                </a:lnTo>
                <a:lnTo>
                  <a:pt x="10212371" y="3048000"/>
                </a:lnTo>
                <a:lnTo>
                  <a:pt x="0" y="3048000"/>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 y="0"/>
            <a:ext cx="18283428" cy="10287000"/>
            <a:chOff x="0" y="0"/>
            <a:chExt cx="24377904" cy="13716000"/>
          </a:xfrm>
        </p:grpSpPr>
        <p:sp>
          <p:nvSpPr>
            <p:cNvPr id="3" name="Freeform 3"/>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1F497D"/>
            </a:solidFill>
          </p:spPr>
          <p:txBody>
            <a:bodyPr/>
            <a:lstStyle/>
            <a:p>
              <a:endParaRPr lang="fr-FR"/>
            </a:p>
          </p:txBody>
        </p:sp>
      </p:grpSp>
      <p:grpSp>
        <p:nvGrpSpPr>
          <p:cNvPr id="4" name="Group 4"/>
          <p:cNvGrpSpPr/>
          <p:nvPr/>
        </p:nvGrpSpPr>
        <p:grpSpPr>
          <a:xfrm>
            <a:off x="0" y="0"/>
            <a:ext cx="18283428" cy="10287000"/>
            <a:chOff x="0" y="0"/>
            <a:chExt cx="24377904" cy="13716000"/>
          </a:xfrm>
        </p:grpSpPr>
        <p:sp>
          <p:nvSpPr>
            <p:cNvPr id="5" name="Freeform 5"/>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000000">
                <a:alpha val="52941"/>
              </a:srgbClr>
            </a:solidFill>
          </p:spPr>
          <p:txBody>
            <a:bodyPr/>
            <a:lstStyle/>
            <a:p>
              <a:endParaRPr lang="fr-FR"/>
            </a:p>
          </p:txBody>
        </p:sp>
      </p:grpSp>
      <p:grpSp>
        <p:nvGrpSpPr>
          <p:cNvPr id="6" name="Group 6"/>
          <p:cNvGrpSpPr/>
          <p:nvPr/>
        </p:nvGrpSpPr>
        <p:grpSpPr>
          <a:xfrm rot="-5400000">
            <a:off x="1" y="3113131"/>
            <a:ext cx="4716547" cy="4716546"/>
            <a:chOff x="0" y="0"/>
            <a:chExt cx="6288729" cy="6288729"/>
          </a:xfrm>
        </p:grpSpPr>
        <p:sp>
          <p:nvSpPr>
            <p:cNvPr id="7" name="Freeform 7"/>
            <p:cNvSpPr/>
            <p:nvPr/>
          </p:nvSpPr>
          <p:spPr>
            <a:xfrm>
              <a:off x="0" y="0"/>
              <a:ext cx="6288786" cy="6288786"/>
            </a:xfrm>
            <a:custGeom>
              <a:avLst/>
              <a:gdLst/>
              <a:ahLst/>
              <a:cxnLst/>
              <a:rect l="l" t="t" r="r" b="b"/>
              <a:pathLst>
                <a:path w="6288786" h="6288786">
                  <a:moveTo>
                    <a:pt x="0" y="3144393"/>
                  </a:moveTo>
                  <a:cubicBezTo>
                    <a:pt x="0" y="1407795"/>
                    <a:pt x="1407795" y="0"/>
                    <a:pt x="3144393" y="0"/>
                  </a:cubicBezTo>
                  <a:cubicBezTo>
                    <a:pt x="4880991" y="0"/>
                    <a:pt x="6288786" y="1407795"/>
                    <a:pt x="6288786" y="3144393"/>
                  </a:cubicBezTo>
                  <a:cubicBezTo>
                    <a:pt x="6288786" y="4880991"/>
                    <a:pt x="4880991" y="6288786"/>
                    <a:pt x="3144393" y="6288786"/>
                  </a:cubicBezTo>
                  <a:cubicBezTo>
                    <a:pt x="1407795" y="6288786"/>
                    <a:pt x="0" y="4880991"/>
                    <a:pt x="0" y="3144393"/>
                  </a:cubicBezTo>
                  <a:close/>
                </a:path>
              </a:pathLst>
            </a:custGeom>
            <a:gradFill rotWithShape="1">
              <a:gsLst>
                <a:gs pos="0">
                  <a:srgbClr val="17375E">
                    <a:alpha val="20000"/>
                  </a:srgbClr>
                </a:gs>
                <a:gs pos="100000">
                  <a:srgbClr val="10253F">
                    <a:alpha val="10000"/>
                  </a:srgbClr>
                </a:gs>
              </a:gsLst>
              <a:lin ang="10800000"/>
            </a:gradFill>
          </p:spPr>
          <p:txBody>
            <a:bodyPr/>
            <a:lstStyle/>
            <a:p>
              <a:endParaRPr lang="fr-FR"/>
            </a:p>
          </p:txBody>
        </p:sp>
      </p:grpSp>
      <p:grpSp>
        <p:nvGrpSpPr>
          <p:cNvPr id="8" name="Group 8"/>
          <p:cNvGrpSpPr/>
          <p:nvPr/>
        </p:nvGrpSpPr>
        <p:grpSpPr>
          <a:xfrm rot="-9000000">
            <a:off x="15226268" y="6406263"/>
            <a:ext cx="2846828" cy="2846828"/>
            <a:chOff x="0" y="0"/>
            <a:chExt cx="3795771" cy="3795771"/>
          </a:xfrm>
        </p:grpSpPr>
        <p:sp>
          <p:nvSpPr>
            <p:cNvPr id="9" name="Freeform 9"/>
            <p:cNvSpPr/>
            <p:nvPr/>
          </p:nvSpPr>
          <p:spPr>
            <a:xfrm>
              <a:off x="0" y="0"/>
              <a:ext cx="3795776" cy="3795776"/>
            </a:xfrm>
            <a:custGeom>
              <a:avLst/>
              <a:gdLst/>
              <a:ahLst/>
              <a:cxnLst/>
              <a:rect l="l" t="t" r="r" b="b"/>
              <a:pathLst>
                <a:path w="3795776" h="3795776">
                  <a:moveTo>
                    <a:pt x="0" y="1897888"/>
                  </a:moveTo>
                  <a:cubicBezTo>
                    <a:pt x="0" y="849757"/>
                    <a:pt x="849757" y="0"/>
                    <a:pt x="1897888" y="0"/>
                  </a:cubicBezTo>
                  <a:cubicBezTo>
                    <a:pt x="2946019" y="0"/>
                    <a:pt x="3795776" y="849757"/>
                    <a:pt x="3795776" y="1897888"/>
                  </a:cubicBezTo>
                  <a:cubicBezTo>
                    <a:pt x="3795776" y="2946019"/>
                    <a:pt x="2946019" y="3795776"/>
                    <a:pt x="1897888" y="3795776"/>
                  </a:cubicBezTo>
                  <a:cubicBezTo>
                    <a:pt x="849757" y="3795776"/>
                    <a:pt x="0" y="2946019"/>
                    <a:pt x="0" y="1897888"/>
                  </a:cubicBezTo>
                  <a:close/>
                </a:path>
              </a:pathLst>
            </a:custGeom>
            <a:gradFill rotWithShape="1">
              <a:gsLst>
                <a:gs pos="0">
                  <a:srgbClr val="17375E">
                    <a:alpha val="10000"/>
                  </a:srgbClr>
                </a:gs>
                <a:gs pos="100000">
                  <a:srgbClr val="17375E">
                    <a:alpha val="20000"/>
                  </a:srgbClr>
                </a:gs>
              </a:gsLst>
              <a:lin ang="14400000"/>
            </a:gradFill>
          </p:spPr>
          <p:txBody>
            <a:bodyPr/>
            <a:lstStyle/>
            <a:p>
              <a:endParaRPr lang="fr-FR"/>
            </a:p>
          </p:txBody>
        </p:sp>
      </p:grpSp>
      <p:grpSp>
        <p:nvGrpSpPr>
          <p:cNvPr id="10" name="Group 10"/>
          <p:cNvGrpSpPr/>
          <p:nvPr/>
        </p:nvGrpSpPr>
        <p:grpSpPr>
          <a:xfrm rot="-5400000">
            <a:off x="15657219" y="1563908"/>
            <a:ext cx="4194692" cy="1066878"/>
            <a:chOff x="0" y="0"/>
            <a:chExt cx="5592923" cy="1422504"/>
          </a:xfrm>
        </p:grpSpPr>
        <p:sp>
          <p:nvSpPr>
            <p:cNvPr id="11" name="Freeform 11"/>
            <p:cNvSpPr/>
            <p:nvPr/>
          </p:nvSpPr>
          <p:spPr>
            <a:xfrm>
              <a:off x="0" y="0"/>
              <a:ext cx="5592953" cy="1422527"/>
            </a:xfrm>
            <a:custGeom>
              <a:avLst/>
              <a:gdLst/>
              <a:ahLst/>
              <a:cxnLst/>
              <a:rect l="l" t="t" r="r" b="b"/>
              <a:pathLst>
                <a:path w="5592953" h="1422527">
                  <a:moveTo>
                    <a:pt x="0" y="0"/>
                  </a:moveTo>
                  <a:lnTo>
                    <a:pt x="5592953" y="0"/>
                  </a:lnTo>
                  <a:lnTo>
                    <a:pt x="5592953" y="1422527"/>
                  </a:lnTo>
                  <a:lnTo>
                    <a:pt x="0" y="1422527"/>
                  </a:lnTo>
                  <a:close/>
                </a:path>
              </a:pathLst>
            </a:custGeom>
            <a:gradFill rotWithShape="1">
              <a:gsLst>
                <a:gs pos="0">
                  <a:srgbClr val="8EB4E3">
                    <a:alpha val="0"/>
                  </a:srgbClr>
                </a:gs>
                <a:gs pos="100000">
                  <a:srgbClr val="17375E">
                    <a:alpha val="10000"/>
                  </a:srgbClr>
                </a:gs>
              </a:gsLst>
              <a:lin ang="9586050"/>
            </a:gradFill>
          </p:spPr>
          <p:txBody>
            <a:bodyPr/>
            <a:lstStyle/>
            <a:p>
              <a:endParaRPr lang="fr-FR"/>
            </a:p>
          </p:txBody>
        </p:sp>
      </p:grpSp>
      <p:sp>
        <p:nvSpPr>
          <p:cNvPr id="12" name="AutoShape 12"/>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3" name="AutoShape 13"/>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4" name="AutoShape 14"/>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5" name="AutoShape 15"/>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6" name="AutoShape 16"/>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7" name="AutoShape 17"/>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8" name="AutoShape 18"/>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9" name="AutoShape 19"/>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grpSp>
        <p:nvGrpSpPr>
          <p:cNvPr id="20" name="Group 20"/>
          <p:cNvGrpSpPr/>
          <p:nvPr/>
        </p:nvGrpSpPr>
        <p:grpSpPr>
          <a:xfrm rot="-10800000">
            <a:off x="-12700" y="9211177"/>
            <a:ext cx="9143995" cy="1066878"/>
            <a:chOff x="0" y="0"/>
            <a:chExt cx="12191993" cy="1422504"/>
          </a:xfrm>
        </p:grpSpPr>
        <p:sp>
          <p:nvSpPr>
            <p:cNvPr id="21" name="Freeform 21"/>
            <p:cNvSpPr/>
            <p:nvPr/>
          </p:nvSpPr>
          <p:spPr>
            <a:xfrm>
              <a:off x="0" y="0"/>
              <a:ext cx="12192000" cy="1422527"/>
            </a:xfrm>
            <a:custGeom>
              <a:avLst/>
              <a:gdLst/>
              <a:ahLst/>
              <a:cxnLst/>
              <a:rect l="l" t="t" r="r" b="b"/>
              <a:pathLst>
                <a:path w="12192000" h="1422527">
                  <a:moveTo>
                    <a:pt x="0" y="0"/>
                  </a:moveTo>
                  <a:lnTo>
                    <a:pt x="12192000" y="0"/>
                  </a:lnTo>
                  <a:lnTo>
                    <a:pt x="12192000" y="1422527"/>
                  </a:lnTo>
                  <a:lnTo>
                    <a:pt x="0" y="1422527"/>
                  </a:lnTo>
                  <a:close/>
                </a:path>
              </a:pathLst>
            </a:custGeom>
            <a:gradFill rotWithShape="1">
              <a:gsLst>
                <a:gs pos="10000">
                  <a:srgbClr val="10253F">
                    <a:alpha val="10000"/>
                  </a:srgbClr>
                </a:gs>
                <a:gs pos="100000">
                  <a:srgbClr val="558ED5">
                    <a:alpha val="0"/>
                  </a:srgbClr>
                </a:gs>
              </a:gsLst>
              <a:lin ang="9586050"/>
            </a:gradFill>
          </p:spPr>
          <p:txBody>
            <a:bodyPr/>
            <a:lstStyle/>
            <a:p>
              <a:endParaRPr lang="fr-FR"/>
            </a:p>
          </p:txBody>
        </p:sp>
      </p:grpSp>
      <p:sp>
        <p:nvSpPr>
          <p:cNvPr id="22" name="AutoShape 22"/>
          <p:cNvSpPr/>
          <p:nvPr/>
        </p:nvSpPr>
        <p:spPr>
          <a:xfrm rot="55220">
            <a:off x="3069697"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3" name="AutoShape 23"/>
          <p:cNvSpPr/>
          <p:nvPr/>
        </p:nvSpPr>
        <p:spPr>
          <a:xfrm rot="55220">
            <a:off x="2886695"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4" name="AutoShape 24"/>
          <p:cNvSpPr/>
          <p:nvPr/>
        </p:nvSpPr>
        <p:spPr>
          <a:xfrm rot="55220">
            <a:off x="2703693"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5" name="AutoShape 25"/>
          <p:cNvSpPr/>
          <p:nvPr/>
        </p:nvSpPr>
        <p:spPr>
          <a:xfrm rot="55220">
            <a:off x="2520690"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6" name="TextBox 26"/>
          <p:cNvSpPr txBox="1"/>
          <p:nvPr/>
        </p:nvSpPr>
        <p:spPr>
          <a:xfrm>
            <a:off x="1035900" y="6264700"/>
            <a:ext cx="7478169" cy="2877771"/>
          </a:xfrm>
          <a:prstGeom prst="rect">
            <a:avLst/>
          </a:prstGeom>
        </p:spPr>
        <p:txBody>
          <a:bodyPr lIns="0" tIns="0" rIns="0" bIns="0" rtlCol="0" anchor="t">
            <a:spAutoFit/>
          </a:bodyPr>
          <a:lstStyle/>
          <a:p>
            <a:pPr algn="l">
              <a:lnSpc>
                <a:spcPts val="6998"/>
              </a:lnSpc>
            </a:pPr>
            <a:endParaRPr/>
          </a:p>
          <a:p>
            <a:pPr algn="l">
              <a:lnSpc>
                <a:spcPts val="6998"/>
              </a:lnSpc>
            </a:pPr>
            <a:endParaRPr/>
          </a:p>
          <a:p>
            <a:pPr algn="l">
              <a:lnSpc>
                <a:spcPts val="6998"/>
              </a:lnSpc>
            </a:pPr>
            <a:r>
              <a:rPr lang="en-US" sz="7200" spc="67">
                <a:solidFill>
                  <a:srgbClr val="FFFFFF"/>
                </a:solidFill>
                <a:latin typeface="TT Rounds Condensed"/>
              </a:rPr>
              <a:t>Routage statique</a:t>
            </a:r>
          </a:p>
        </p:txBody>
      </p:sp>
      <p:sp>
        <p:nvSpPr>
          <p:cNvPr id="27" name="Freeform 27" descr="Une image contenant texte, diagramme, capture d’écran, ligne  Description générée automatiquement"/>
          <p:cNvSpPr/>
          <p:nvPr/>
        </p:nvSpPr>
        <p:spPr>
          <a:xfrm>
            <a:off x="7609917" y="534828"/>
            <a:ext cx="8830842" cy="6159513"/>
          </a:xfrm>
          <a:custGeom>
            <a:avLst/>
            <a:gdLst/>
            <a:ahLst/>
            <a:cxnLst/>
            <a:rect l="l" t="t" r="r" b="b"/>
            <a:pathLst>
              <a:path w="8830842" h="6159513">
                <a:moveTo>
                  <a:pt x="0" y="0"/>
                </a:moveTo>
                <a:lnTo>
                  <a:pt x="8830842" y="0"/>
                </a:lnTo>
                <a:lnTo>
                  <a:pt x="8830842" y="6159513"/>
                </a:lnTo>
                <a:lnTo>
                  <a:pt x="0" y="6159513"/>
                </a:lnTo>
                <a:lnTo>
                  <a:pt x="0" y="0"/>
                </a:lnTo>
                <a:close/>
              </a:path>
            </a:pathLst>
          </a:custGeom>
          <a:blipFill>
            <a:blip r:embed="rId2"/>
            <a:stretch>
              <a:fillRect l="-34" r="-34"/>
            </a:stretch>
          </a:blipFill>
        </p:spPr>
        <p:txBody>
          <a:bodyPr/>
          <a:lstStyle/>
          <a:p>
            <a:endParaRPr lang="fr-FR"/>
          </a:p>
        </p:txBody>
      </p:sp>
      <p:sp>
        <p:nvSpPr>
          <p:cNvPr id="28" name="AutoShape 28"/>
          <p:cNvSpPr/>
          <p:nvPr/>
        </p:nvSpPr>
        <p:spPr>
          <a:xfrm rot="5265846">
            <a:off x="614363" y="18144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29" name="AutoShape 29"/>
          <p:cNvSpPr/>
          <p:nvPr/>
        </p:nvSpPr>
        <p:spPr>
          <a:xfrm rot="5265846">
            <a:off x="614363" y="17128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30" name="AutoShape 30"/>
          <p:cNvSpPr/>
          <p:nvPr/>
        </p:nvSpPr>
        <p:spPr>
          <a:xfrm rot="5265846">
            <a:off x="614363" y="16112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31" name="AutoShape 31"/>
          <p:cNvSpPr/>
          <p:nvPr/>
        </p:nvSpPr>
        <p:spPr>
          <a:xfrm rot="5265846">
            <a:off x="614363" y="1509622"/>
            <a:ext cx="651051" cy="0"/>
          </a:xfrm>
          <a:prstGeom prst="line">
            <a:avLst/>
          </a:prstGeom>
          <a:ln w="19050" cap="rnd">
            <a:solidFill>
              <a:srgbClr val="EEECE1"/>
            </a:solidFill>
            <a:prstDash val="solid"/>
            <a:headEnd type="none" w="sm" len="sm"/>
            <a:tailEnd type="none" w="sm" len="sm"/>
          </a:ln>
        </p:spPr>
        <p:txBody>
          <a:bodyPr/>
          <a:lstStyle/>
          <a:p>
            <a:endParaRPr lang="fr-F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40" b="-1740"/>
              </a:stretch>
            </a:blipFill>
          </p:spPr>
          <p:txBody>
            <a:bodyPr/>
            <a:lstStyle/>
            <a:p>
              <a:endParaRPr lang="fr-FR"/>
            </a:p>
          </p:txBody>
        </p:sp>
      </p:grpSp>
      <p:sp>
        <p:nvSpPr>
          <p:cNvPr id="4" name="TextBox 4"/>
          <p:cNvSpPr txBox="1"/>
          <p:nvPr/>
        </p:nvSpPr>
        <p:spPr>
          <a:xfrm>
            <a:off x="878306" y="1026063"/>
            <a:ext cx="16943500" cy="107315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SOMMAIRE</a:t>
            </a:r>
          </a:p>
        </p:txBody>
      </p:sp>
      <p:sp>
        <p:nvSpPr>
          <p:cNvPr id="5" name="TextBox 5"/>
          <p:cNvSpPr txBox="1"/>
          <p:nvPr/>
        </p:nvSpPr>
        <p:spPr>
          <a:xfrm>
            <a:off x="0" y="2642135"/>
            <a:ext cx="18144623" cy="7644865"/>
          </a:xfrm>
          <a:prstGeom prst="rect">
            <a:avLst/>
          </a:prstGeom>
        </p:spPr>
        <p:txBody>
          <a:bodyPr lIns="0" tIns="0" rIns="0" bIns="0" rtlCol="0" anchor="t">
            <a:spAutoFit/>
          </a:bodyPr>
          <a:lstStyle/>
          <a:p>
            <a:pPr marL="1078713" lvl="3" indent="-269678" algn="l">
              <a:lnSpc>
                <a:spcPts val="5530"/>
              </a:lnSpc>
              <a:buFont typeface="Arial"/>
              <a:buChar char="￭"/>
            </a:pPr>
            <a:r>
              <a:rPr lang="en-US" sz="3950">
                <a:solidFill>
                  <a:srgbClr val="FFFFFF"/>
                </a:solidFill>
                <a:latin typeface="Bebas Neue Cyrillic"/>
              </a:rPr>
              <a:t>ARP/ICMP</a:t>
            </a:r>
          </a:p>
          <a:p>
            <a:pPr marL="1078713" lvl="3" indent="-269678" algn="l">
              <a:lnSpc>
                <a:spcPts val="5530"/>
              </a:lnSpc>
              <a:buFont typeface="Arial"/>
              <a:buChar char="￭"/>
            </a:pPr>
            <a:r>
              <a:rPr lang="en-US" sz="3950">
                <a:solidFill>
                  <a:srgbClr val="FFFFFF"/>
                </a:solidFill>
                <a:latin typeface="Bebas Neue Cyrillic"/>
              </a:rPr>
              <a:t>VLAn</a:t>
            </a:r>
          </a:p>
          <a:p>
            <a:pPr marL="1078713" lvl="3" indent="-269678" algn="l">
              <a:lnSpc>
                <a:spcPts val="5530"/>
              </a:lnSpc>
              <a:buFont typeface="Arial"/>
              <a:buChar char="￭"/>
            </a:pPr>
            <a:r>
              <a:rPr lang="en-US" sz="3950">
                <a:solidFill>
                  <a:srgbClr val="FFFFFF"/>
                </a:solidFill>
                <a:latin typeface="Bebas Neue Cyrillic"/>
              </a:rPr>
              <a:t>Routage statique/dynamique</a:t>
            </a:r>
          </a:p>
          <a:p>
            <a:pPr marL="1078713" lvl="3" indent="-269678" algn="l">
              <a:lnSpc>
                <a:spcPts val="5530"/>
              </a:lnSpc>
              <a:buFont typeface="Arial"/>
              <a:buChar char="￭"/>
            </a:pPr>
            <a:r>
              <a:rPr lang="en-US" sz="3950">
                <a:solidFill>
                  <a:srgbClr val="FFFFFF"/>
                </a:solidFill>
                <a:latin typeface="Bebas Neue Cyrillic"/>
              </a:rPr>
              <a:t>DHCP</a:t>
            </a:r>
          </a:p>
          <a:p>
            <a:pPr marL="1078713" lvl="3" indent="-269678" algn="l">
              <a:lnSpc>
                <a:spcPts val="5530"/>
              </a:lnSpc>
              <a:buFont typeface="Arial"/>
              <a:buChar char="￭"/>
            </a:pPr>
            <a:r>
              <a:rPr lang="en-US" sz="3950">
                <a:solidFill>
                  <a:srgbClr val="FFFFFF"/>
                </a:solidFill>
                <a:latin typeface="Bebas Neue Cyrillic"/>
              </a:rPr>
              <a:t>NAT/PAT</a:t>
            </a:r>
          </a:p>
          <a:p>
            <a:pPr marL="1078713" lvl="3" indent="-269678" algn="ctr">
              <a:lnSpc>
                <a:spcPts val="9875"/>
              </a:lnSpc>
            </a:pPr>
            <a:endParaRPr lang="en-US" sz="3950">
              <a:solidFill>
                <a:srgbClr val="FFFFFF"/>
              </a:solidFill>
              <a:latin typeface="Bebas Neue Cyrillic"/>
            </a:endParaRPr>
          </a:p>
          <a:p>
            <a:pPr marL="1078713" lvl="3" indent="-269678" algn="ctr">
              <a:lnSpc>
                <a:spcPts val="9875"/>
              </a:lnSpc>
            </a:pPr>
            <a:endParaRPr lang="en-US" sz="3950">
              <a:solidFill>
                <a:srgbClr val="FFFFFF"/>
              </a:solidFill>
              <a:latin typeface="Bebas Neue Cyrillic"/>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80425"/>
            <a:ext cx="10801332" cy="3990301"/>
            <a:chOff x="0" y="0"/>
            <a:chExt cx="14401776" cy="5320401"/>
          </a:xfrm>
        </p:grpSpPr>
        <p:sp>
          <p:nvSpPr>
            <p:cNvPr id="3" name="Freeform 3"/>
            <p:cNvSpPr/>
            <p:nvPr/>
          </p:nvSpPr>
          <p:spPr>
            <a:xfrm>
              <a:off x="0" y="0"/>
              <a:ext cx="14401800" cy="5320411"/>
            </a:xfrm>
            <a:custGeom>
              <a:avLst/>
              <a:gdLst/>
              <a:ahLst/>
              <a:cxnLst/>
              <a:rect l="l" t="t" r="r" b="b"/>
              <a:pathLst>
                <a:path w="14401800" h="5320411">
                  <a:moveTo>
                    <a:pt x="0" y="0"/>
                  </a:moveTo>
                  <a:lnTo>
                    <a:pt x="14401800" y="0"/>
                  </a:lnTo>
                  <a:lnTo>
                    <a:pt x="14401800" y="5320411"/>
                  </a:lnTo>
                  <a:lnTo>
                    <a:pt x="0" y="5320411"/>
                  </a:lnTo>
                  <a:lnTo>
                    <a:pt x="0" y="0"/>
                  </a:lnTo>
                  <a:close/>
                </a:path>
              </a:pathLst>
            </a:custGeom>
            <a:blipFill>
              <a:blip r:embed="rId2"/>
              <a:stretch>
                <a:fillRect/>
              </a:stretch>
            </a:blipFill>
          </p:spPr>
          <p:txBody>
            <a:bodyPr/>
            <a:lstStyle/>
            <a:p>
              <a:endParaRPr lang="fr-FR"/>
            </a:p>
          </p:txBody>
        </p:sp>
      </p:grpSp>
      <p:grpSp>
        <p:nvGrpSpPr>
          <p:cNvPr id="4" name="Group 4"/>
          <p:cNvGrpSpPr/>
          <p:nvPr/>
        </p:nvGrpSpPr>
        <p:grpSpPr>
          <a:xfrm>
            <a:off x="1028700" y="7082972"/>
            <a:ext cx="13009097" cy="1776343"/>
            <a:chOff x="0" y="0"/>
            <a:chExt cx="17345463" cy="2368457"/>
          </a:xfrm>
        </p:grpSpPr>
        <p:sp>
          <p:nvSpPr>
            <p:cNvPr id="5" name="Freeform 5"/>
            <p:cNvSpPr/>
            <p:nvPr/>
          </p:nvSpPr>
          <p:spPr>
            <a:xfrm>
              <a:off x="0" y="0"/>
              <a:ext cx="17345406" cy="2368423"/>
            </a:xfrm>
            <a:custGeom>
              <a:avLst/>
              <a:gdLst/>
              <a:ahLst/>
              <a:cxnLst/>
              <a:rect l="l" t="t" r="r" b="b"/>
              <a:pathLst>
                <a:path w="17345406" h="2368423">
                  <a:moveTo>
                    <a:pt x="0" y="0"/>
                  </a:moveTo>
                  <a:lnTo>
                    <a:pt x="17345406" y="0"/>
                  </a:lnTo>
                  <a:lnTo>
                    <a:pt x="17345406" y="2368423"/>
                  </a:lnTo>
                  <a:lnTo>
                    <a:pt x="0" y="2368423"/>
                  </a:lnTo>
                  <a:lnTo>
                    <a:pt x="0" y="0"/>
                  </a:lnTo>
                  <a:close/>
                </a:path>
              </a:pathLst>
            </a:custGeom>
            <a:blipFill>
              <a:blip r:embed="rId3"/>
              <a:stretch>
                <a:fillRect b="-1"/>
              </a:stretch>
            </a:blipFill>
          </p:spPr>
          <p:txBody>
            <a:bodyPr/>
            <a:lstStyle/>
            <a:p>
              <a:endParaRPr lang="fr-FR"/>
            </a:p>
          </p:txBody>
        </p:sp>
      </p:grpSp>
      <p:sp>
        <p:nvSpPr>
          <p:cNvPr id="6" name="TextBox 6"/>
          <p:cNvSpPr txBox="1"/>
          <p:nvPr/>
        </p:nvSpPr>
        <p:spPr>
          <a:xfrm>
            <a:off x="279953" y="819150"/>
            <a:ext cx="9103496"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interfaces de R2 :</a:t>
            </a:r>
          </a:p>
        </p:txBody>
      </p:sp>
      <p:sp>
        <p:nvSpPr>
          <p:cNvPr id="7" name="TextBox 7"/>
          <p:cNvSpPr txBox="1"/>
          <p:nvPr/>
        </p:nvSpPr>
        <p:spPr>
          <a:xfrm>
            <a:off x="-275857" y="6114597"/>
            <a:ext cx="10215117"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interfaces de R1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82651" y="2764114"/>
            <a:ext cx="11689021" cy="2379386"/>
            <a:chOff x="0" y="0"/>
            <a:chExt cx="15585361" cy="3172515"/>
          </a:xfrm>
        </p:grpSpPr>
        <p:sp>
          <p:nvSpPr>
            <p:cNvPr id="3" name="Freeform 3"/>
            <p:cNvSpPr/>
            <p:nvPr/>
          </p:nvSpPr>
          <p:spPr>
            <a:xfrm>
              <a:off x="0" y="0"/>
              <a:ext cx="15585312" cy="3172460"/>
            </a:xfrm>
            <a:custGeom>
              <a:avLst/>
              <a:gdLst/>
              <a:ahLst/>
              <a:cxnLst/>
              <a:rect l="l" t="t" r="r" b="b"/>
              <a:pathLst>
                <a:path w="15585312" h="3172460">
                  <a:moveTo>
                    <a:pt x="0" y="0"/>
                  </a:moveTo>
                  <a:lnTo>
                    <a:pt x="15585312" y="0"/>
                  </a:lnTo>
                  <a:lnTo>
                    <a:pt x="15585312" y="3172460"/>
                  </a:lnTo>
                  <a:lnTo>
                    <a:pt x="0" y="3172460"/>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682651" y="6369322"/>
            <a:ext cx="11571616" cy="1497136"/>
            <a:chOff x="0" y="0"/>
            <a:chExt cx="15428821" cy="1996181"/>
          </a:xfrm>
        </p:grpSpPr>
        <p:sp>
          <p:nvSpPr>
            <p:cNvPr id="5" name="Freeform 5"/>
            <p:cNvSpPr/>
            <p:nvPr/>
          </p:nvSpPr>
          <p:spPr>
            <a:xfrm>
              <a:off x="0" y="0"/>
              <a:ext cx="15428849" cy="1996186"/>
            </a:xfrm>
            <a:custGeom>
              <a:avLst/>
              <a:gdLst/>
              <a:ahLst/>
              <a:cxnLst/>
              <a:rect l="l" t="t" r="r" b="b"/>
              <a:pathLst>
                <a:path w="15428849" h="1996186">
                  <a:moveTo>
                    <a:pt x="0" y="0"/>
                  </a:moveTo>
                  <a:lnTo>
                    <a:pt x="15428849" y="0"/>
                  </a:lnTo>
                  <a:lnTo>
                    <a:pt x="15428849" y="1996186"/>
                  </a:lnTo>
                  <a:lnTo>
                    <a:pt x="0" y="1996186"/>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7325023" y="439738"/>
            <a:ext cx="363795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Routage statique</a:t>
            </a:r>
          </a:p>
        </p:txBody>
      </p:sp>
      <p:sp>
        <p:nvSpPr>
          <p:cNvPr id="7" name="TextBox 7"/>
          <p:cNvSpPr txBox="1"/>
          <p:nvPr/>
        </p:nvSpPr>
        <p:spPr>
          <a:xfrm>
            <a:off x="-1791468" y="1795739"/>
            <a:ext cx="11689021"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routes de R1 :</a:t>
            </a:r>
          </a:p>
        </p:txBody>
      </p:sp>
      <p:sp>
        <p:nvSpPr>
          <p:cNvPr id="8" name="TextBox 8"/>
          <p:cNvSpPr txBox="1"/>
          <p:nvPr/>
        </p:nvSpPr>
        <p:spPr>
          <a:xfrm>
            <a:off x="682651" y="5400947"/>
            <a:ext cx="679202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routes de R2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695162"/>
            <a:ext cx="11247409" cy="2829808"/>
            <a:chOff x="0" y="0"/>
            <a:chExt cx="14996545" cy="3773077"/>
          </a:xfrm>
        </p:grpSpPr>
        <p:sp>
          <p:nvSpPr>
            <p:cNvPr id="3" name="Freeform 3"/>
            <p:cNvSpPr/>
            <p:nvPr/>
          </p:nvSpPr>
          <p:spPr>
            <a:xfrm>
              <a:off x="0" y="0"/>
              <a:ext cx="14996540" cy="3773043"/>
            </a:xfrm>
            <a:custGeom>
              <a:avLst/>
              <a:gdLst/>
              <a:ahLst/>
              <a:cxnLst/>
              <a:rect l="l" t="t" r="r" b="b"/>
              <a:pathLst>
                <a:path w="14996540" h="3773043">
                  <a:moveTo>
                    <a:pt x="0" y="0"/>
                  </a:moveTo>
                  <a:lnTo>
                    <a:pt x="14996540" y="0"/>
                  </a:lnTo>
                  <a:lnTo>
                    <a:pt x="14996540" y="3773043"/>
                  </a:lnTo>
                  <a:lnTo>
                    <a:pt x="0" y="3773043"/>
                  </a:lnTo>
                  <a:lnTo>
                    <a:pt x="0" y="0"/>
                  </a:lnTo>
                  <a:close/>
                </a:path>
              </a:pathLst>
            </a:custGeom>
            <a:blipFill>
              <a:blip r:embed="rId2"/>
              <a:stretch>
                <a:fillRect/>
              </a:stretch>
            </a:blipFill>
          </p:spPr>
          <p:txBody>
            <a:bodyPr/>
            <a:lstStyle/>
            <a:p>
              <a:endParaRPr lang="fr-FR"/>
            </a:p>
          </p:txBody>
        </p:sp>
      </p:grpSp>
      <p:grpSp>
        <p:nvGrpSpPr>
          <p:cNvPr id="4" name="Group 4"/>
          <p:cNvGrpSpPr/>
          <p:nvPr/>
        </p:nvGrpSpPr>
        <p:grpSpPr>
          <a:xfrm>
            <a:off x="1028700" y="6012886"/>
            <a:ext cx="10882632" cy="3245414"/>
            <a:chOff x="0" y="0"/>
            <a:chExt cx="14510176" cy="4327219"/>
          </a:xfrm>
        </p:grpSpPr>
        <p:sp>
          <p:nvSpPr>
            <p:cNvPr id="5" name="Freeform 5"/>
            <p:cNvSpPr/>
            <p:nvPr/>
          </p:nvSpPr>
          <p:spPr>
            <a:xfrm>
              <a:off x="0" y="0"/>
              <a:ext cx="14510131" cy="4327271"/>
            </a:xfrm>
            <a:custGeom>
              <a:avLst/>
              <a:gdLst/>
              <a:ahLst/>
              <a:cxnLst/>
              <a:rect l="l" t="t" r="r" b="b"/>
              <a:pathLst>
                <a:path w="14510131" h="4327271">
                  <a:moveTo>
                    <a:pt x="0" y="0"/>
                  </a:moveTo>
                  <a:lnTo>
                    <a:pt x="14510131" y="0"/>
                  </a:lnTo>
                  <a:lnTo>
                    <a:pt x="14510131" y="4327271"/>
                  </a:lnTo>
                  <a:lnTo>
                    <a:pt x="0" y="4327271"/>
                  </a:lnTo>
                  <a:lnTo>
                    <a:pt x="0" y="0"/>
                  </a:lnTo>
                  <a:close/>
                </a:path>
              </a:pathLst>
            </a:custGeom>
            <a:blipFill>
              <a:blip r:embed="rId3"/>
              <a:stretch>
                <a:fillRect b="1"/>
              </a:stretch>
            </a:blipFill>
          </p:spPr>
          <p:txBody>
            <a:bodyPr/>
            <a:lstStyle/>
            <a:p>
              <a:endParaRPr lang="fr-FR"/>
            </a:p>
          </p:txBody>
        </p:sp>
      </p:grpSp>
      <p:sp>
        <p:nvSpPr>
          <p:cNvPr id="6" name="TextBox 6"/>
          <p:cNvSpPr txBox="1"/>
          <p:nvPr/>
        </p:nvSpPr>
        <p:spPr>
          <a:xfrm>
            <a:off x="-770717" y="726787"/>
            <a:ext cx="11247409"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pING VERS LA MACHINE CONNECTée à R2 :</a:t>
            </a:r>
          </a:p>
        </p:txBody>
      </p:sp>
      <p:sp>
        <p:nvSpPr>
          <p:cNvPr id="7" name="TextBox 7"/>
          <p:cNvSpPr txBox="1"/>
          <p:nvPr/>
        </p:nvSpPr>
        <p:spPr>
          <a:xfrm>
            <a:off x="979487" y="5044511"/>
            <a:ext cx="786517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pING VERS LA MACHINE CONNECTée à R1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 y="0"/>
            <a:ext cx="18283428" cy="10287000"/>
            <a:chOff x="0" y="0"/>
            <a:chExt cx="24377904" cy="13716000"/>
          </a:xfrm>
        </p:grpSpPr>
        <p:sp>
          <p:nvSpPr>
            <p:cNvPr id="3" name="Freeform 3"/>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1F497D"/>
            </a:solidFill>
          </p:spPr>
          <p:txBody>
            <a:bodyPr/>
            <a:lstStyle/>
            <a:p>
              <a:endParaRPr lang="fr-FR"/>
            </a:p>
          </p:txBody>
        </p:sp>
      </p:grpSp>
      <p:grpSp>
        <p:nvGrpSpPr>
          <p:cNvPr id="4" name="Group 4"/>
          <p:cNvGrpSpPr/>
          <p:nvPr/>
        </p:nvGrpSpPr>
        <p:grpSpPr>
          <a:xfrm>
            <a:off x="0" y="0"/>
            <a:ext cx="18283428" cy="10287000"/>
            <a:chOff x="0" y="0"/>
            <a:chExt cx="24377904" cy="13716000"/>
          </a:xfrm>
        </p:grpSpPr>
        <p:sp>
          <p:nvSpPr>
            <p:cNvPr id="5" name="Freeform 5"/>
            <p:cNvSpPr/>
            <p:nvPr/>
          </p:nvSpPr>
          <p:spPr>
            <a:xfrm>
              <a:off x="0" y="0"/>
              <a:ext cx="24377904" cy="13716000"/>
            </a:xfrm>
            <a:custGeom>
              <a:avLst/>
              <a:gdLst/>
              <a:ahLst/>
              <a:cxnLst/>
              <a:rect l="l" t="t" r="r" b="b"/>
              <a:pathLst>
                <a:path w="24377904" h="13716000">
                  <a:moveTo>
                    <a:pt x="0" y="0"/>
                  </a:moveTo>
                  <a:lnTo>
                    <a:pt x="24377904" y="0"/>
                  </a:lnTo>
                  <a:lnTo>
                    <a:pt x="24377904" y="13716000"/>
                  </a:lnTo>
                  <a:lnTo>
                    <a:pt x="0" y="13716000"/>
                  </a:lnTo>
                  <a:close/>
                </a:path>
              </a:pathLst>
            </a:custGeom>
            <a:solidFill>
              <a:srgbClr val="000000">
                <a:alpha val="52941"/>
              </a:srgbClr>
            </a:solidFill>
          </p:spPr>
          <p:txBody>
            <a:bodyPr/>
            <a:lstStyle/>
            <a:p>
              <a:endParaRPr lang="fr-FR"/>
            </a:p>
          </p:txBody>
        </p:sp>
      </p:grpSp>
      <p:grpSp>
        <p:nvGrpSpPr>
          <p:cNvPr id="6" name="Group 6"/>
          <p:cNvGrpSpPr/>
          <p:nvPr/>
        </p:nvGrpSpPr>
        <p:grpSpPr>
          <a:xfrm rot="-5400000">
            <a:off x="1" y="3113131"/>
            <a:ext cx="4716547" cy="4716546"/>
            <a:chOff x="0" y="0"/>
            <a:chExt cx="6288729" cy="6288729"/>
          </a:xfrm>
        </p:grpSpPr>
        <p:sp>
          <p:nvSpPr>
            <p:cNvPr id="7" name="Freeform 7"/>
            <p:cNvSpPr/>
            <p:nvPr/>
          </p:nvSpPr>
          <p:spPr>
            <a:xfrm>
              <a:off x="0" y="0"/>
              <a:ext cx="6288786" cy="6288786"/>
            </a:xfrm>
            <a:custGeom>
              <a:avLst/>
              <a:gdLst/>
              <a:ahLst/>
              <a:cxnLst/>
              <a:rect l="l" t="t" r="r" b="b"/>
              <a:pathLst>
                <a:path w="6288786" h="6288786">
                  <a:moveTo>
                    <a:pt x="0" y="3144393"/>
                  </a:moveTo>
                  <a:cubicBezTo>
                    <a:pt x="0" y="1407795"/>
                    <a:pt x="1407795" y="0"/>
                    <a:pt x="3144393" y="0"/>
                  </a:cubicBezTo>
                  <a:cubicBezTo>
                    <a:pt x="4880991" y="0"/>
                    <a:pt x="6288786" y="1407795"/>
                    <a:pt x="6288786" y="3144393"/>
                  </a:cubicBezTo>
                  <a:cubicBezTo>
                    <a:pt x="6288786" y="4880991"/>
                    <a:pt x="4880991" y="6288786"/>
                    <a:pt x="3144393" y="6288786"/>
                  </a:cubicBezTo>
                  <a:cubicBezTo>
                    <a:pt x="1407795" y="6288786"/>
                    <a:pt x="0" y="4880991"/>
                    <a:pt x="0" y="3144393"/>
                  </a:cubicBezTo>
                  <a:close/>
                </a:path>
              </a:pathLst>
            </a:custGeom>
            <a:gradFill rotWithShape="1">
              <a:gsLst>
                <a:gs pos="0">
                  <a:srgbClr val="17375E">
                    <a:alpha val="20000"/>
                  </a:srgbClr>
                </a:gs>
                <a:gs pos="100000">
                  <a:srgbClr val="10253F">
                    <a:alpha val="10000"/>
                  </a:srgbClr>
                </a:gs>
              </a:gsLst>
              <a:lin ang="10800000"/>
            </a:gradFill>
          </p:spPr>
          <p:txBody>
            <a:bodyPr/>
            <a:lstStyle/>
            <a:p>
              <a:endParaRPr lang="fr-FR"/>
            </a:p>
          </p:txBody>
        </p:sp>
      </p:grpSp>
      <p:grpSp>
        <p:nvGrpSpPr>
          <p:cNvPr id="8" name="Group 8"/>
          <p:cNvGrpSpPr/>
          <p:nvPr/>
        </p:nvGrpSpPr>
        <p:grpSpPr>
          <a:xfrm rot="-9000000">
            <a:off x="15226268" y="6406263"/>
            <a:ext cx="2846828" cy="2846828"/>
            <a:chOff x="0" y="0"/>
            <a:chExt cx="3795771" cy="3795771"/>
          </a:xfrm>
        </p:grpSpPr>
        <p:sp>
          <p:nvSpPr>
            <p:cNvPr id="9" name="Freeform 9"/>
            <p:cNvSpPr/>
            <p:nvPr/>
          </p:nvSpPr>
          <p:spPr>
            <a:xfrm>
              <a:off x="0" y="0"/>
              <a:ext cx="3795776" cy="3795776"/>
            </a:xfrm>
            <a:custGeom>
              <a:avLst/>
              <a:gdLst/>
              <a:ahLst/>
              <a:cxnLst/>
              <a:rect l="l" t="t" r="r" b="b"/>
              <a:pathLst>
                <a:path w="3795776" h="3795776">
                  <a:moveTo>
                    <a:pt x="0" y="1897888"/>
                  </a:moveTo>
                  <a:cubicBezTo>
                    <a:pt x="0" y="849757"/>
                    <a:pt x="849757" y="0"/>
                    <a:pt x="1897888" y="0"/>
                  </a:cubicBezTo>
                  <a:cubicBezTo>
                    <a:pt x="2946019" y="0"/>
                    <a:pt x="3795776" y="849757"/>
                    <a:pt x="3795776" y="1897888"/>
                  </a:cubicBezTo>
                  <a:cubicBezTo>
                    <a:pt x="3795776" y="2946019"/>
                    <a:pt x="2946019" y="3795776"/>
                    <a:pt x="1897888" y="3795776"/>
                  </a:cubicBezTo>
                  <a:cubicBezTo>
                    <a:pt x="849757" y="3795776"/>
                    <a:pt x="0" y="2946019"/>
                    <a:pt x="0" y="1897888"/>
                  </a:cubicBezTo>
                  <a:close/>
                </a:path>
              </a:pathLst>
            </a:custGeom>
            <a:gradFill rotWithShape="1">
              <a:gsLst>
                <a:gs pos="0">
                  <a:srgbClr val="17375E">
                    <a:alpha val="10000"/>
                  </a:srgbClr>
                </a:gs>
                <a:gs pos="100000">
                  <a:srgbClr val="17375E">
                    <a:alpha val="20000"/>
                  </a:srgbClr>
                </a:gs>
              </a:gsLst>
              <a:lin ang="14400000"/>
            </a:gradFill>
          </p:spPr>
          <p:txBody>
            <a:bodyPr/>
            <a:lstStyle/>
            <a:p>
              <a:endParaRPr lang="fr-FR"/>
            </a:p>
          </p:txBody>
        </p:sp>
      </p:grpSp>
      <p:grpSp>
        <p:nvGrpSpPr>
          <p:cNvPr id="10" name="Group 10"/>
          <p:cNvGrpSpPr/>
          <p:nvPr/>
        </p:nvGrpSpPr>
        <p:grpSpPr>
          <a:xfrm rot="-5400000">
            <a:off x="15657219" y="1563908"/>
            <a:ext cx="4194692" cy="1066878"/>
            <a:chOff x="0" y="0"/>
            <a:chExt cx="5592923" cy="1422504"/>
          </a:xfrm>
        </p:grpSpPr>
        <p:sp>
          <p:nvSpPr>
            <p:cNvPr id="11" name="Freeform 11"/>
            <p:cNvSpPr/>
            <p:nvPr/>
          </p:nvSpPr>
          <p:spPr>
            <a:xfrm>
              <a:off x="0" y="0"/>
              <a:ext cx="5592953" cy="1422527"/>
            </a:xfrm>
            <a:custGeom>
              <a:avLst/>
              <a:gdLst/>
              <a:ahLst/>
              <a:cxnLst/>
              <a:rect l="l" t="t" r="r" b="b"/>
              <a:pathLst>
                <a:path w="5592953" h="1422527">
                  <a:moveTo>
                    <a:pt x="0" y="0"/>
                  </a:moveTo>
                  <a:lnTo>
                    <a:pt x="5592953" y="0"/>
                  </a:lnTo>
                  <a:lnTo>
                    <a:pt x="5592953" y="1422527"/>
                  </a:lnTo>
                  <a:lnTo>
                    <a:pt x="0" y="1422527"/>
                  </a:lnTo>
                  <a:close/>
                </a:path>
              </a:pathLst>
            </a:custGeom>
            <a:gradFill rotWithShape="1">
              <a:gsLst>
                <a:gs pos="0">
                  <a:srgbClr val="8EB4E3">
                    <a:alpha val="0"/>
                  </a:srgbClr>
                </a:gs>
                <a:gs pos="100000">
                  <a:srgbClr val="17375E">
                    <a:alpha val="10000"/>
                  </a:srgbClr>
                </a:gs>
              </a:gsLst>
              <a:lin ang="9586050"/>
            </a:gradFill>
          </p:spPr>
          <p:txBody>
            <a:bodyPr/>
            <a:lstStyle/>
            <a:p>
              <a:endParaRPr lang="fr-FR"/>
            </a:p>
          </p:txBody>
        </p:sp>
      </p:grpSp>
      <p:sp>
        <p:nvSpPr>
          <p:cNvPr id="12" name="AutoShape 12"/>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3" name="AutoShape 13"/>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4" name="AutoShape 14"/>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5" name="AutoShape 15"/>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6" name="AutoShape 16"/>
          <p:cNvSpPr/>
          <p:nvPr/>
        </p:nvSpPr>
        <p:spPr>
          <a:xfrm rot="129372">
            <a:off x="16878849" y="-1290517"/>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7" name="AutoShape 17"/>
          <p:cNvSpPr/>
          <p:nvPr/>
        </p:nvSpPr>
        <p:spPr>
          <a:xfrm rot="129372">
            <a:off x="16878849" y="-1107515"/>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8" name="AutoShape 18"/>
          <p:cNvSpPr/>
          <p:nvPr/>
        </p:nvSpPr>
        <p:spPr>
          <a:xfrm rot="129372">
            <a:off x="16878849" y="-924513"/>
            <a:ext cx="843877" cy="0"/>
          </a:xfrm>
          <a:prstGeom prst="line">
            <a:avLst/>
          </a:prstGeom>
          <a:ln w="28575" cap="rnd">
            <a:solidFill>
              <a:srgbClr val="000000"/>
            </a:solidFill>
            <a:prstDash val="solid"/>
            <a:headEnd type="none" w="sm" len="sm"/>
            <a:tailEnd type="none" w="sm" len="sm"/>
          </a:ln>
        </p:spPr>
        <p:txBody>
          <a:bodyPr/>
          <a:lstStyle/>
          <a:p>
            <a:endParaRPr lang="fr-FR"/>
          </a:p>
        </p:txBody>
      </p:sp>
      <p:sp>
        <p:nvSpPr>
          <p:cNvPr id="19" name="AutoShape 19"/>
          <p:cNvSpPr/>
          <p:nvPr/>
        </p:nvSpPr>
        <p:spPr>
          <a:xfrm rot="129372">
            <a:off x="16878849" y="-741510"/>
            <a:ext cx="843877" cy="0"/>
          </a:xfrm>
          <a:prstGeom prst="line">
            <a:avLst/>
          </a:prstGeom>
          <a:ln w="28575" cap="rnd">
            <a:solidFill>
              <a:srgbClr val="000000"/>
            </a:solidFill>
            <a:prstDash val="solid"/>
            <a:headEnd type="none" w="sm" len="sm"/>
            <a:tailEnd type="none" w="sm" len="sm"/>
          </a:ln>
        </p:spPr>
        <p:txBody>
          <a:bodyPr/>
          <a:lstStyle/>
          <a:p>
            <a:endParaRPr lang="fr-FR"/>
          </a:p>
        </p:txBody>
      </p:sp>
      <p:grpSp>
        <p:nvGrpSpPr>
          <p:cNvPr id="20" name="Group 20"/>
          <p:cNvGrpSpPr/>
          <p:nvPr/>
        </p:nvGrpSpPr>
        <p:grpSpPr>
          <a:xfrm rot="-10800000">
            <a:off x="-12700" y="9211177"/>
            <a:ext cx="9143995" cy="1066878"/>
            <a:chOff x="0" y="0"/>
            <a:chExt cx="12191993" cy="1422504"/>
          </a:xfrm>
        </p:grpSpPr>
        <p:sp>
          <p:nvSpPr>
            <p:cNvPr id="21" name="Freeform 21"/>
            <p:cNvSpPr/>
            <p:nvPr/>
          </p:nvSpPr>
          <p:spPr>
            <a:xfrm>
              <a:off x="0" y="0"/>
              <a:ext cx="12192000" cy="1422527"/>
            </a:xfrm>
            <a:custGeom>
              <a:avLst/>
              <a:gdLst/>
              <a:ahLst/>
              <a:cxnLst/>
              <a:rect l="l" t="t" r="r" b="b"/>
              <a:pathLst>
                <a:path w="12192000" h="1422527">
                  <a:moveTo>
                    <a:pt x="0" y="0"/>
                  </a:moveTo>
                  <a:lnTo>
                    <a:pt x="12192000" y="0"/>
                  </a:lnTo>
                  <a:lnTo>
                    <a:pt x="12192000" y="1422527"/>
                  </a:lnTo>
                  <a:lnTo>
                    <a:pt x="0" y="1422527"/>
                  </a:lnTo>
                  <a:close/>
                </a:path>
              </a:pathLst>
            </a:custGeom>
            <a:gradFill rotWithShape="1">
              <a:gsLst>
                <a:gs pos="10000">
                  <a:srgbClr val="10253F">
                    <a:alpha val="10000"/>
                  </a:srgbClr>
                </a:gs>
                <a:gs pos="100000">
                  <a:srgbClr val="558ED5">
                    <a:alpha val="0"/>
                  </a:srgbClr>
                </a:gs>
              </a:gsLst>
              <a:lin ang="9586050"/>
            </a:gradFill>
          </p:spPr>
          <p:txBody>
            <a:bodyPr/>
            <a:lstStyle/>
            <a:p>
              <a:endParaRPr lang="fr-FR"/>
            </a:p>
          </p:txBody>
        </p:sp>
      </p:grpSp>
      <p:sp>
        <p:nvSpPr>
          <p:cNvPr id="22" name="AutoShape 22"/>
          <p:cNvSpPr/>
          <p:nvPr/>
        </p:nvSpPr>
        <p:spPr>
          <a:xfrm rot="55220">
            <a:off x="3069697"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3" name="AutoShape 23"/>
          <p:cNvSpPr/>
          <p:nvPr/>
        </p:nvSpPr>
        <p:spPr>
          <a:xfrm rot="55220">
            <a:off x="2886695"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4" name="AutoShape 24"/>
          <p:cNvSpPr/>
          <p:nvPr/>
        </p:nvSpPr>
        <p:spPr>
          <a:xfrm rot="55220">
            <a:off x="2703693"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5" name="AutoShape 25"/>
          <p:cNvSpPr/>
          <p:nvPr/>
        </p:nvSpPr>
        <p:spPr>
          <a:xfrm rot="55220">
            <a:off x="2520690" y="9313070"/>
            <a:ext cx="1976693" cy="0"/>
          </a:xfrm>
          <a:prstGeom prst="line">
            <a:avLst/>
          </a:prstGeom>
          <a:ln w="28575" cap="rnd">
            <a:solidFill>
              <a:srgbClr val="000000"/>
            </a:solidFill>
            <a:prstDash val="solid"/>
            <a:headEnd type="none" w="sm" len="sm"/>
            <a:tailEnd type="none" w="sm" len="sm"/>
          </a:ln>
        </p:spPr>
        <p:txBody>
          <a:bodyPr/>
          <a:lstStyle/>
          <a:p>
            <a:endParaRPr lang="fr-FR"/>
          </a:p>
        </p:txBody>
      </p:sp>
      <p:sp>
        <p:nvSpPr>
          <p:cNvPr id="26" name="TextBox 26"/>
          <p:cNvSpPr txBox="1"/>
          <p:nvPr/>
        </p:nvSpPr>
        <p:spPr>
          <a:xfrm>
            <a:off x="1035900" y="6264700"/>
            <a:ext cx="7478169" cy="2877771"/>
          </a:xfrm>
          <a:prstGeom prst="rect">
            <a:avLst/>
          </a:prstGeom>
        </p:spPr>
        <p:txBody>
          <a:bodyPr lIns="0" tIns="0" rIns="0" bIns="0" rtlCol="0" anchor="t">
            <a:spAutoFit/>
          </a:bodyPr>
          <a:lstStyle/>
          <a:p>
            <a:pPr algn="l">
              <a:lnSpc>
                <a:spcPts val="6998"/>
              </a:lnSpc>
            </a:pPr>
            <a:endParaRPr/>
          </a:p>
          <a:p>
            <a:pPr algn="l">
              <a:lnSpc>
                <a:spcPts val="6998"/>
              </a:lnSpc>
            </a:pPr>
            <a:endParaRPr/>
          </a:p>
          <a:p>
            <a:pPr algn="l">
              <a:lnSpc>
                <a:spcPts val="6998"/>
              </a:lnSpc>
            </a:pPr>
            <a:r>
              <a:rPr lang="en-US" sz="7200" spc="67">
                <a:solidFill>
                  <a:srgbClr val="FFFFFF"/>
                </a:solidFill>
                <a:latin typeface="TT Rounds Condensed"/>
              </a:rPr>
              <a:t>Routage statique</a:t>
            </a:r>
          </a:p>
          <a:p>
            <a:pPr algn="l">
              <a:lnSpc>
                <a:spcPts val="6998"/>
              </a:lnSpc>
            </a:pPr>
            <a:endParaRPr lang="en-US" sz="7200" spc="67">
              <a:solidFill>
                <a:srgbClr val="FFFFFF"/>
              </a:solidFill>
              <a:latin typeface="TT Rounds Condensed"/>
            </a:endParaRPr>
          </a:p>
        </p:txBody>
      </p:sp>
      <p:sp>
        <p:nvSpPr>
          <p:cNvPr id="27" name="AutoShape 27"/>
          <p:cNvSpPr/>
          <p:nvPr/>
        </p:nvSpPr>
        <p:spPr>
          <a:xfrm rot="5265846">
            <a:off x="614363" y="18144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28" name="AutoShape 28"/>
          <p:cNvSpPr/>
          <p:nvPr/>
        </p:nvSpPr>
        <p:spPr>
          <a:xfrm rot="5265846">
            <a:off x="614363" y="17128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29" name="AutoShape 29"/>
          <p:cNvSpPr/>
          <p:nvPr/>
        </p:nvSpPr>
        <p:spPr>
          <a:xfrm rot="5265846">
            <a:off x="614363" y="1611222"/>
            <a:ext cx="651051" cy="0"/>
          </a:xfrm>
          <a:prstGeom prst="line">
            <a:avLst/>
          </a:prstGeom>
          <a:ln w="19050" cap="rnd">
            <a:solidFill>
              <a:srgbClr val="EEECE1"/>
            </a:solidFill>
            <a:prstDash val="solid"/>
            <a:headEnd type="none" w="sm" len="sm"/>
            <a:tailEnd type="none" w="sm" len="sm"/>
          </a:ln>
        </p:spPr>
        <p:txBody>
          <a:bodyPr/>
          <a:lstStyle/>
          <a:p>
            <a:endParaRPr lang="fr-FR"/>
          </a:p>
        </p:txBody>
      </p:sp>
      <p:sp>
        <p:nvSpPr>
          <p:cNvPr id="30" name="AutoShape 30"/>
          <p:cNvSpPr/>
          <p:nvPr/>
        </p:nvSpPr>
        <p:spPr>
          <a:xfrm rot="5265846">
            <a:off x="614363" y="1509622"/>
            <a:ext cx="651051" cy="0"/>
          </a:xfrm>
          <a:prstGeom prst="line">
            <a:avLst/>
          </a:prstGeom>
          <a:ln w="19050" cap="rnd">
            <a:solidFill>
              <a:srgbClr val="EEECE1"/>
            </a:solidFill>
            <a:prstDash val="solid"/>
            <a:headEnd type="none" w="sm" len="sm"/>
            <a:tailEnd type="none" w="sm" len="sm"/>
          </a:ln>
        </p:spPr>
        <p:txBody>
          <a:bodyPr/>
          <a:lstStyle/>
          <a:p>
            <a:endParaRPr lang="fr-FR"/>
          </a:p>
        </p:txBody>
      </p:sp>
      <p:grpSp>
        <p:nvGrpSpPr>
          <p:cNvPr id="31" name="Group 31"/>
          <p:cNvGrpSpPr/>
          <p:nvPr/>
        </p:nvGrpSpPr>
        <p:grpSpPr>
          <a:xfrm>
            <a:off x="11227593" y="-3"/>
            <a:ext cx="7053145" cy="9910672"/>
            <a:chOff x="0" y="0"/>
            <a:chExt cx="9404193" cy="13214229"/>
          </a:xfrm>
        </p:grpSpPr>
        <p:sp>
          <p:nvSpPr>
            <p:cNvPr id="32" name="Freeform 32"/>
            <p:cNvSpPr/>
            <p:nvPr/>
          </p:nvSpPr>
          <p:spPr>
            <a:xfrm>
              <a:off x="0" y="0"/>
              <a:ext cx="9404223" cy="13214223"/>
            </a:xfrm>
            <a:custGeom>
              <a:avLst/>
              <a:gdLst/>
              <a:ahLst/>
              <a:cxnLst/>
              <a:rect l="l" t="t" r="r" b="b"/>
              <a:pathLst>
                <a:path w="9404223" h="13214223">
                  <a:moveTo>
                    <a:pt x="0" y="0"/>
                  </a:moveTo>
                  <a:lnTo>
                    <a:pt x="9404223" y="0"/>
                  </a:lnTo>
                  <a:lnTo>
                    <a:pt x="9404223" y="13214223"/>
                  </a:lnTo>
                  <a:lnTo>
                    <a:pt x="0" y="13214223"/>
                  </a:lnTo>
                  <a:lnTo>
                    <a:pt x="0" y="0"/>
                  </a:lnTo>
                  <a:close/>
                </a:path>
              </a:pathLst>
            </a:custGeom>
            <a:blipFill>
              <a:blip r:embed="rId2"/>
              <a:stretch>
                <a:fillRect t="-7672" b="-7672"/>
              </a:stretch>
            </a:blipFill>
          </p:spPr>
          <p:txBody>
            <a:bodyPr/>
            <a:lstStyle/>
            <a:p>
              <a:endParaRPr lang="fr-FR"/>
            </a:p>
          </p:txBody>
        </p:sp>
      </p:gr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29531"/>
            <a:ext cx="9640357" cy="1712085"/>
            <a:chOff x="0" y="0"/>
            <a:chExt cx="12853809" cy="2282780"/>
          </a:xfrm>
        </p:grpSpPr>
        <p:sp>
          <p:nvSpPr>
            <p:cNvPr id="3" name="Freeform 3"/>
            <p:cNvSpPr/>
            <p:nvPr/>
          </p:nvSpPr>
          <p:spPr>
            <a:xfrm>
              <a:off x="0" y="0"/>
              <a:ext cx="12853797" cy="2282825"/>
            </a:xfrm>
            <a:custGeom>
              <a:avLst/>
              <a:gdLst/>
              <a:ahLst/>
              <a:cxnLst/>
              <a:rect l="l" t="t" r="r" b="b"/>
              <a:pathLst>
                <a:path w="12853797" h="2282825">
                  <a:moveTo>
                    <a:pt x="0" y="0"/>
                  </a:moveTo>
                  <a:lnTo>
                    <a:pt x="12853797" y="0"/>
                  </a:lnTo>
                  <a:lnTo>
                    <a:pt x="12853797" y="2282825"/>
                  </a:lnTo>
                  <a:lnTo>
                    <a:pt x="0" y="2282825"/>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1028700" y="5416948"/>
            <a:ext cx="11074343" cy="3034067"/>
            <a:chOff x="0" y="0"/>
            <a:chExt cx="14765791" cy="4045423"/>
          </a:xfrm>
        </p:grpSpPr>
        <p:sp>
          <p:nvSpPr>
            <p:cNvPr id="5" name="Freeform 5"/>
            <p:cNvSpPr/>
            <p:nvPr/>
          </p:nvSpPr>
          <p:spPr>
            <a:xfrm>
              <a:off x="0" y="0"/>
              <a:ext cx="14765782" cy="4045458"/>
            </a:xfrm>
            <a:custGeom>
              <a:avLst/>
              <a:gdLst/>
              <a:ahLst/>
              <a:cxnLst/>
              <a:rect l="l" t="t" r="r" b="b"/>
              <a:pathLst>
                <a:path w="14765782" h="4045458">
                  <a:moveTo>
                    <a:pt x="0" y="0"/>
                  </a:moveTo>
                  <a:lnTo>
                    <a:pt x="14765782" y="0"/>
                  </a:lnTo>
                  <a:lnTo>
                    <a:pt x="14765782" y="4045458"/>
                  </a:lnTo>
                  <a:lnTo>
                    <a:pt x="0" y="4045458"/>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1028700" y="1201455"/>
            <a:ext cx="10063299"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routes des Routeurs (ici R1) :</a:t>
            </a:r>
          </a:p>
        </p:txBody>
      </p:sp>
      <p:sp>
        <p:nvSpPr>
          <p:cNvPr id="7" name="TextBox 7"/>
          <p:cNvSpPr txBox="1"/>
          <p:nvPr/>
        </p:nvSpPr>
        <p:spPr>
          <a:xfrm>
            <a:off x="1028700" y="4240319"/>
            <a:ext cx="10063299"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Table de routage du routeurs R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05067" y="1740326"/>
            <a:ext cx="10934900" cy="2444085"/>
            <a:chOff x="0" y="0"/>
            <a:chExt cx="14579867" cy="3258780"/>
          </a:xfrm>
        </p:grpSpPr>
        <p:sp>
          <p:nvSpPr>
            <p:cNvPr id="3" name="Freeform 3"/>
            <p:cNvSpPr/>
            <p:nvPr/>
          </p:nvSpPr>
          <p:spPr>
            <a:xfrm>
              <a:off x="0" y="0"/>
              <a:ext cx="14579854" cy="3258820"/>
            </a:xfrm>
            <a:custGeom>
              <a:avLst/>
              <a:gdLst/>
              <a:ahLst/>
              <a:cxnLst/>
              <a:rect l="l" t="t" r="r" b="b"/>
              <a:pathLst>
                <a:path w="14579854" h="3258820">
                  <a:moveTo>
                    <a:pt x="0" y="0"/>
                  </a:moveTo>
                  <a:lnTo>
                    <a:pt x="14579854" y="0"/>
                  </a:lnTo>
                  <a:lnTo>
                    <a:pt x="14579854" y="3258820"/>
                  </a:lnTo>
                  <a:lnTo>
                    <a:pt x="0" y="3258820"/>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505067" y="5925979"/>
            <a:ext cx="11013734" cy="2536871"/>
            <a:chOff x="0" y="0"/>
            <a:chExt cx="14684979" cy="3382495"/>
          </a:xfrm>
        </p:grpSpPr>
        <p:sp>
          <p:nvSpPr>
            <p:cNvPr id="5" name="Freeform 5"/>
            <p:cNvSpPr/>
            <p:nvPr/>
          </p:nvSpPr>
          <p:spPr>
            <a:xfrm>
              <a:off x="0" y="0"/>
              <a:ext cx="14685011" cy="3382518"/>
            </a:xfrm>
            <a:custGeom>
              <a:avLst/>
              <a:gdLst/>
              <a:ahLst/>
              <a:cxnLst/>
              <a:rect l="l" t="t" r="r" b="b"/>
              <a:pathLst>
                <a:path w="14685011" h="3382518">
                  <a:moveTo>
                    <a:pt x="0" y="0"/>
                  </a:moveTo>
                  <a:lnTo>
                    <a:pt x="14685011" y="0"/>
                  </a:lnTo>
                  <a:lnTo>
                    <a:pt x="14685011" y="3382518"/>
                  </a:lnTo>
                  <a:lnTo>
                    <a:pt x="0" y="3382518"/>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505067" y="439738"/>
            <a:ext cx="10934900"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Ping depuis la machine vers la machine</a:t>
            </a:r>
          </a:p>
        </p:txBody>
      </p:sp>
      <p:sp>
        <p:nvSpPr>
          <p:cNvPr id="7" name="TextBox 7"/>
          <p:cNvSpPr txBox="1"/>
          <p:nvPr/>
        </p:nvSpPr>
        <p:spPr>
          <a:xfrm>
            <a:off x="505067" y="4554538"/>
            <a:ext cx="10934900"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Traceroute depuis la machine vers la machine</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060555" y="428500"/>
            <a:ext cx="416689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Routage dynamique </a:t>
            </a:r>
          </a:p>
          <a:p>
            <a:pPr algn="ctr">
              <a:lnSpc>
                <a:spcPts val="7000"/>
              </a:lnSpc>
            </a:pPr>
            <a:r>
              <a:rPr lang="en-US" sz="4999">
                <a:solidFill>
                  <a:srgbClr val="FF3131"/>
                </a:solidFill>
                <a:latin typeface="Bebas Neue Cyrillic"/>
              </a:rPr>
              <a:t>Rip</a:t>
            </a:r>
          </a:p>
        </p:txBody>
      </p:sp>
      <p:sp>
        <p:nvSpPr>
          <p:cNvPr id="3" name="TextBox 3"/>
          <p:cNvSpPr txBox="1"/>
          <p:nvPr/>
        </p:nvSpPr>
        <p:spPr>
          <a:xfrm>
            <a:off x="0" y="2829165"/>
            <a:ext cx="18288000" cy="362585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RIP (Routing Information Protocol) est un protocole de </a:t>
            </a:r>
            <a:r>
              <a:rPr lang="en-US" sz="4999">
                <a:solidFill>
                  <a:srgbClr val="FF3131"/>
                </a:solidFill>
                <a:latin typeface="Bebas Neue Cyrillic"/>
              </a:rPr>
              <a:t>routage à vecteur de distance</a:t>
            </a:r>
            <a:r>
              <a:rPr lang="en-US" sz="4999">
                <a:solidFill>
                  <a:srgbClr val="FFFFFF"/>
                </a:solidFill>
                <a:latin typeface="Bebas Neue Cyrillic"/>
              </a:rPr>
              <a:t> utilisé dans les réseaux IP. Il permet aux routeurs d'échanger des informations de routage pour </a:t>
            </a:r>
            <a:r>
              <a:rPr lang="en-US" sz="4999">
                <a:solidFill>
                  <a:srgbClr val="FF3131"/>
                </a:solidFill>
                <a:latin typeface="Bebas Neue Cyrillic"/>
              </a:rPr>
              <a:t>déterminer le meilleur chemin vers une destination en fonction du nombre de sauts (hops).</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609382" y="1028700"/>
            <a:ext cx="6933082" cy="9258300"/>
            <a:chOff x="0" y="0"/>
            <a:chExt cx="9244109" cy="12344400"/>
          </a:xfrm>
        </p:grpSpPr>
        <p:sp>
          <p:nvSpPr>
            <p:cNvPr id="3" name="Freeform 3"/>
            <p:cNvSpPr/>
            <p:nvPr/>
          </p:nvSpPr>
          <p:spPr>
            <a:xfrm>
              <a:off x="0" y="0"/>
              <a:ext cx="9244076" cy="12344400"/>
            </a:xfrm>
            <a:custGeom>
              <a:avLst/>
              <a:gdLst/>
              <a:ahLst/>
              <a:cxnLst/>
              <a:rect l="l" t="t" r="r" b="b"/>
              <a:pathLst>
                <a:path w="9244076" h="12344400">
                  <a:moveTo>
                    <a:pt x="0" y="0"/>
                  </a:moveTo>
                  <a:lnTo>
                    <a:pt x="9244076" y="0"/>
                  </a:lnTo>
                  <a:lnTo>
                    <a:pt x="9244076" y="12344400"/>
                  </a:lnTo>
                  <a:lnTo>
                    <a:pt x="0" y="12344400"/>
                  </a:lnTo>
                  <a:lnTo>
                    <a:pt x="0" y="0"/>
                  </a:lnTo>
                  <a:close/>
                </a:path>
              </a:pathLst>
            </a:custGeom>
            <a:blipFill>
              <a:blip r:embed="rId2"/>
              <a:stretch>
                <a:fillRect t="-1951" b="-1951"/>
              </a:stretch>
            </a:blipFill>
          </p:spPr>
          <p:txBody>
            <a:bodyPr/>
            <a:lstStyle/>
            <a:p>
              <a:endParaRPr lang="fr-FR"/>
            </a:p>
          </p:txBody>
        </p:sp>
      </p:grpSp>
      <p:sp>
        <p:nvSpPr>
          <p:cNvPr id="4" name="TextBox 4"/>
          <p:cNvSpPr txBox="1"/>
          <p:nvPr/>
        </p:nvSpPr>
        <p:spPr>
          <a:xfrm>
            <a:off x="6517233" y="-209550"/>
            <a:ext cx="5253534"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Topologie du réseau (</a:t>
            </a:r>
            <a:r>
              <a:rPr lang="en-US" sz="4999">
                <a:solidFill>
                  <a:srgbClr val="FF3131"/>
                </a:solidFill>
                <a:latin typeface="Bebas Neue Cyrillic"/>
              </a:rPr>
              <a:t>RIP</a:t>
            </a:r>
            <a:r>
              <a:rPr lang="en-US" sz="4999">
                <a:solidFill>
                  <a:srgbClr val="FFFFFF"/>
                </a:solidFill>
                <a:latin typeface="Bebas Neue Cyrillic"/>
              </a:rPr>
              <a:t>)</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55780"/>
            <a:ext cx="11307542" cy="6175441"/>
            <a:chOff x="0" y="0"/>
            <a:chExt cx="15076723" cy="8233921"/>
          </a:xfrm>
        </p:grpSpPr>
        <p:sp>
          <p:nvSpPr>
            <p:cNvPr id="3" name="Freeform 3"/>
            <p:cNvSpPr/>
            <p:nvPr/>
          </p:nvSpPr>
          <p:spPr>
            <a:xfrm>
              <a:off x="0" y="0"/>
              <a:ext cx="15076678" cy="8233918"/>
            </a:xfrm>
            <a:custGeom>
              <a:avLst/>
              <a:gdLst/>
              <a:ahLst/>
              <a:cxnLst/>
              <a:rect l="l" t="t" r="r" b="b"/>
              <a:pathLst>
                <a:path w="15076678" h="8233918">
                  <a:moveTo>
                    <a:pt x="0" y="0"/>
                  </a:moveTo>
                  <a:lnTo>
                    <a:pt x="15076678" y="0"/>
                  </a:lnTo>
                  <a:lnTo>
                    <a:pt x="15076678" y="8233918"/>
                  </a:lnTo>
                  <a:lnTo>
                    <a:pt x="0" y="8233918"/>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761781" y="439738"/>
            <a:ext cx="11307542"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interfaces de Rz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58435"/>
            <a:ext cx="11429740" cy="4368324"/>
            <a:chOff x="0" y="0"/>
            <a:chExt cx="15239653" cy="5824432"/>
          </a:xfrm>
        </p:grpSpPr>
        <p:sp>
          <p:nvSpPr>
            <p:cNvPr id="3" name="Freeform 3"/>
            <p:cNvSpPr/>
            <p:nvPr/>
          </p:nvSpPr>
          <p:spPr>
            <a:xfrm>
              <a:off x="0" y="0"/>
              <a:ext cx="15239619" cy="5824474"/>
            </a:xfrm>
            <a:custGeom>
              <a:avLst/>
              <a:gdLst/>
              <a:ahLst/>
              <a:cxnLst/>
              <a:rect l="l" t="t" r="r" b="b"/>
              <a:pathLst>
                <a:path w="15239619" h="5824474">
                  <a:moveTo>
                    <a:pt x="0" y="0"/>
                  </a:moveTo>
                  <a:lnTo>
                    <a:pt x="15239619" y="0"/>
                  </a:lnTo>
                  <a:lnTo>
                    <a:pt x="15239619" y="5824474"/>
                  </a:lnTo>
                  <a:lnTo>
                    <a:pt x="0" y="5824474"/>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1087735" y="1175892"/>
            <a:ext cx="763528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interfaces de Ry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40" b="-1740"/>
              </a:stretch>
            </a:blipFill>
          </p:spPr>
          <p:txBody>
            <a:bodyPr/>
            <a:lstStyle/>
            <a:p>
              <a:endParaRPr lang="fr-FR"/>
            </a:p>
          </p:txBody>
        </p:sp>
      </p:grpSp>
      <p:sp>
        <p:nvSpPr>
          <p:cNvPr id="4" name="Freeform 4" descr="Une image contenant texte, diagramme, capture d’écran, cercle  Description générée automatiquement"/>
          <p:cNvSpPr/>
          <p:nvPr/>
        </p:nvSpPr>
        <p:spPr>
          <a:xfrm>
            <a:off x="5257800" y="4235482"/>
            <a:ext cx="8324850" cy="3267075"/>
          </a:xfrm>
          <a:custGeom>
            <a:avLst/>
            <a:gdLst/>
            <a:ahLst/>
            <a:cxnLst/>
            <a:rect l="l" t="t" r="r" b="b"/>
            <a:pathLst>
              <a:path w="8324850" h="3267075">
                <a:moveTo>
                  <a:pt x="0" y="0"/>
                </a:moveTo>
                <a:lnTo>
                  <a:pt x="8324850" y="0"/>
                </a:lnTo>
                <a:lnTo>
                  <a:pt x="8324850" y="3267075"/>
                </a:lnTo>
                <a:lnTo>
                  <a:pt x="0" y="3267075"/>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3298167" y="-101600"/>
            <a:ext cx="10946293" cy="1366648"/>
          </a:xfrm>
          <a:prstGeom prst="rect">
            <a:avLst/>
          </a:prstGeom>
        </p:spPr>
        <p:txBody>
          <a:bodyPr lIns="0" tIns="0" rIns="0" bIns="0" rtlCol="0" anchor="t">
            <a:spAutoFit/>
          </a:bodyPr>
          <a:lstStyle/>
          <a:p>
            <a:pPr algn="ctr">
              <a:lnSpc>
                <a:spcPts val="9197"/>
              </a:lnSpc>
            </a:pPr>
            <a:r>
              <a:rPr lang="en-US" sz="6569">
                <a:solidFill>
                  <a:srgbClr val="FFFFFF"/>
                </a:solidFill>
                <a:latin typeface="Bebas Neue Cyrillic"/>
              </a:rPr>
              <a:t>ARP/ICMP</a:t>
            </a:r>
          </a:p>
        </p:txBody>
      </p:sp>
      <p:sp>
        <p:nvSpPr>
          <p:cNvPr id="6" name="TextBox 6"/>
          <p:cNvSpPr txBox="1"/>
          <p:nvPr/>
        </p:nvSpPr>
        <p:spPr>
          <a:xfrm>
            <a:off x="4885756" y="1908191"/>
            <a:ext cx="8373110" cy="1812422"/>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Interconnexion des trois machines via un switch :</a:t>
            </a:r>
          </a:p>
        </p:txBody>
      </p:sp>
      <p:sp>
        <p:nvSpPr>
          <p:cNvPr id="7" name="TextBox 7"/>
          <p:cNvSpPr txBox="1"/>
          <p:nvPr/>
        </p:nvSpPr>
        <p:spPr>
          <a:xfrm>
            <a:off x="946729" y="3838603"/>
            <a:ext cx="4702876" cy="2931894"/>
          </a:xfrm>
          <a:prstGeom prst="rect">
            <a:avLst/>
          </a:prstGeom>
        </p:spPr>
        <p:txBody>
          <a:bodyPr lIns="0" tIns="0" rIns="0" bIns="0" rtlCol="0" anchor="t">
            <a:spAutoFit/>
          </a:bodyPr>
          <a:lstStyle/>
          <a:p>
            <a:pPr algn="l">
              <a:lnSpc>
                <a:spcPts val="5530"/>
              </a:lnSpc>
            </a:pPr>
            <a:endParaRPr/>
          </a:p>
          <a:p>
            <a:pPr marL="939966" lvl="3" indent="-234991" algn="l">
              <a:lnSpc>
                <a:spcPts val="5530"/>
              </a:lnSpc>
              <a:buFont typeface="Arial"/>
              <a:buChar char="￭"/>
            </a:pPr>
            <a:r>
              <a:rPr lang="en-US" sz="2799">
                <a:solidFill>
                  <a:srgbClr val="FFFFFF"/>
                </a:solidFill>
                <a:latin typeface="Bebas Neue Cyrillic"/>
              </a:rPr>
              <a:t>PC1 : 192.168.30.1</a:t>
            </a:r>
          </a:p>
          <a:p>
            <a:pPr marL="939966" lvl="3" indent="-234991" algn="l">
              <a:lnSpc>
                <a:spcPts val="5530"/>
              </a:lnSpc>
              <a:buFont typeface="Arial"/>
              <a:buChar char="￭"/>
            </a:pPr>
            <a:r>
              <a:rPr lang="en-US" sz="2799">
                <a:solidFill>
                  <a:srgbClr val="FFFFFF"/>
                </a:solidFill>
                <a:latin typeface="Bebas Neue Cyrillic"/>
              </a:rPr>
              <a:t>PC2 : 192.168.30.2</a:t>
            </a:r>
          </a:p>
          <a:p>
            <a:pPr marL="939966" lvl="3" indent="-234991" algn="l">
              <a:lnSpc>
                <a:spcPts val="5530"/>
              </a:lnSpc>
              <a:buFont typeface="Arial"/>
              <a:buChar char="￭"/>
            </a:pPr>
            <a:r>
              <a:rPr lang="en-US" sz="2799">
                <a:solidFill>
                  <a:srgbClr val="FFFFFF"/>
                </a:solidFill>
                <a:latin typeface="Bebas Neue Cyrillic"/>
              </a:rPr>
              <a:t>PC3 : 192.168.30.3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1100978" cy="4286963"/>
            <a:chOff x="0" y="0"/>
            <a:chExt cx="14801304" cy="5715951"/>
          </a:xfrm>
        </p:grpSpPr>
        <p:sp>
          <p:nvSpPr>
            <p:cNvPr id="3" name="Freeform 3"/>
            <p:cNvSpPr/>
            <p:nvPr/>
          </p:nvSpPr>
          <p:spPr>
            <a:xfrm>
              <a:off x="0" y="0"/>
              <a:ext cx="14801342" cy="5715889"/>
            </a:xfrm>
            <a:custGeom>
              <a:avLst/>
              <a:gdLst/>
              <a:ahLst/>
              <a:cxnLst/>
              <a:rect l="l" t="t" r="r" b="b"/>
              <a:pathLst>
                <a:path w="14801342" h="5715889">
                  <a:moveTo>
                    <a:pt x="0" y="0"/>
                  </a:moveTo>
                  <a:lnTo>
                    <a:pt x="14801342" y="0"/>
                  </a:lnTo>
                  <a:lnTo>
                    <a:pt x="14801342" y="5715889"/>
                  </a:lnTo>
                  <a:lnTo>
                    <a:pt x="0" y="5715889"/>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1028700" y="6443781"/>
            <a:ext cx="10173965" cy="2814519"/>
            <a:chOff x="0" y="0"/>
            <a:chExt cx="13565287" cy="3752692"/>
          </a:xfrm>
        </p:grpSpPr>
        <p:sp>
          <p:nvSpPr>
            <p:cNvPr id="5" name="Freeform 5"/>
            <p:cNvSpPr/>
            <p:nvPr/>
          </p:nvSpPr>
          <p:spPr>
            <a:xfrm>
              <a:off x="0" y="0"/>
              <a:ext cx="13565251" cy="3752723"/>
            </a:xfrm>
            <a:custGeom>
              <a:avLst/>
              <a:gdLst/>
              <a:ahLst/>
              <a:cxnLst/>
              <a:rect l="l" t="t" r="r" b="b"/>
              <a:pathLst>
                <a:path w="13565251" h="3752723">
                  <a:moveTo>
                    <a:pt x="0" y="0"/>
                  </a:moveTo>
                  <a:lnTo>
                    <a:pt x="13565251" y="0"/>
                  </a:lnTo>
                  <a:lnTo>
                    <a:pt x="13565251" y="3752723"/>
                  </a:lnTo>
                  <a:lnTo>
                    <a:pt x="0" y="3752723"/>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1028700" y="60325"/>
            <a:ext cx="11100978"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Configuration des  routes de rz(</a:t>
            </a:r>
            <a:r>
              <a:rPr lang="en-US" sz="4999">
                <a:solidFill>
                  <a:srgbClr val="FF3131"/>
                </a:solidFill>
                <a:latin typeface="Bebas Neue Cyrillic"/>
              </a:rPr>
              <a:t>rip</a:t>
            </a:r>
            <a:r>
              <a:rPr lang="en-US" sz="4999">
                <a:solidFill>
                  <a:srgbClr val="FFFFFF"/>
                </a:solidFill>
                <a:latin typeface="Bebas Neue Cyrillic"/>
              </a:rPr>
              <a:t>) :</a:t>
            </a:r>
          </a:p>
        </p:txBody>
      </p:sp>
      <p:sp>
        <p:nvSpPr>
          <p:cNvPr id="7" name="TextBox 7"/>
          <p:cNvSpPr txBox="1"/>
          <p:nvPr/>
        </p:nvSpPr>
        <p:spPr>
          <a:xfrm>
            <a:off x="1020415" y="5475406"/>
            <a:ext cx="7726263"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des routes de ry(</a:t>
            </a:r>
            <a:r>
              <a:rPr lang="en-US" sz="4999">
                <a:solidFill>
                  <a:srgbClr val="FF3131"/>
                </a:solidFill>
                <a:latin typeface="Bebas Neue Cyrillic"/>
              </a:rPr>
              <a:t>rip</a:t>
            </a:r>
            <a:r>
              <a:rPr lang="en-US" sz="4999">
                <a:solidFill>
                  <a:srgbClr val="FFFFFF"/>
                </a:solidFill>
                <a:latin typeface="Bebas Neue Cyrillic"/>
              </a:rPr>
              <a:t>)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49246"/>
            <a:ext cx="13266514" cy="3014343"/>
            <a:chOff x="0" y="0"/>
            <a:chExt cx="17688685" cy="4019124"/>
          </a:xfrm>
        </p:grpSpPr>
        <p:sp>
          <p:nvSpPr>
            <p:cNvPr id="3" name="Freeform 3"/>
            <p:cNvSpPr/>
            <p:nvPr/>
          </p:nvSpPr>
          <p:spPr>
            <a:xfrm>
              <a:off x="0" y="0"/>
              <a:ext cx="17688688" cy="4019169"/>
            </a:xfrm>
            <a:custGeom>
              <a:avLst/>
              <a:gdLst/>
              <a:ahLst/>
              <a:cxnLst/>
              <a:rect l="l" t="t" r="r" b="b"/>
              <a:pathLst>
                <a:path w="17688688" h="4019169">
                  <a:moveTo>
                    <a:pt x="0" y="0"/>
                  </a:moveTo>
                  <a:lnTo>
                    <a:pt x="17688688" y="0"/>
                  </a:lnTo>
                  <a:lnTo>
                    <a:pt x="17688688" y="4019169"/>
                  </a:lnTo>
                  <a:lnTo>
                    <a:pt x="0" y="4019169"/>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1028700" y="5952696"/>
            <a:ext cx="11147147" cy="3305604"/>
            <a:chOff x="0" y="0"/>
            <a:chExt cx="14862863" cy="4407472"/>
          </a:xfrm>
        </p:grpSpPr>
        <p:sp>
          <p:nvSpPr>
            <p:cNvPr id="5" name="Freeform 5"/>
            <p:cNvSpPr/>
            <p:nvPr/>
          </p:nvSpPr>
          <p:spPr>
            <a:xfrm>
              <a:off x="0" y="0"/>
              <a:ext cx="14862811" cy="4407535"/>
            </a:xfrm>
            <a:custGeom>
              <a:avLst/>
              <a:gdLst/>
              <a:ahLst/>
              <a:cxnLst/>
              <a:rect l="l" t="t" r="r" b="b"/>
              <a:pathLst>
                <a:path w="14862811" h="4407535">
                  <a:moveTo>
                    <a:pt x="0" y="0"/>
                  </a:moveTo>
                  <a:lnTo>
                    <a:pt x="14862811" y="0"/>
                  </a:lnTo>
                  <a:lnTo>
                    <a:pt x="14862811" y="4407535"/>
                  </a:lnTo>
                  <a:lnTo>
                    <a:pt x="0" y="4407535"/>
                  </a:lnTo>
                  <a:lnTo>
                    <a:pt x="0" y="0"/>
                  </a:lnTo>
                  <a:close/>
                </a:path>
              </a:pathLst>
            </a:custGeom>
            <a:blipFill>
              <a:blip r:embed="rId3"/>
              <a:stretch>
                <a:fillRect b="1"/>
              </a:stretch>
            </a:blipFill>
          </p:spPr>
          <p:txBody>
            <a:bodyPr/>
            <a:lstStyle/>
            <a:p>
              <a:endParaRPr lang="fr-FR"/>
            </a:p>
          </p:txBody>
        </p:sp>
      </p:grpSp>
      <p:sp>
        <p:nvSpPr>
          <p:cNvPr id="6" name="TextBox 6"/>
          <p:cNvSpPr txBox="1"/>
          <p:nvPr/>
        </p:nvSpPr>
        <p:spPr>
          <a:xfrm>
            <a:off x="1028700" y="439738"/>
            <a:ext cx="13266514"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Configuration des routes de Pz :</a:t>
            </a:r>
          </a:p>
        </p:txBody>
      </p:sp>
      <p:sp>
        <p:nvSpPr>
          <p:cNvPr id="7" name="TextBox 7"/>
          <p:cNvSpPr txBox="1"/>
          <p:nvPr/>
        </p:nvSpPr>
        <p:spPr>
          <a:xfrm>
            <a:off x="1028700" y="4933950"/>
            <a:ext cx="11147147"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Table de routage de Ry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626979" y="2085545"/>
            <a:ext cx="11034042" cy="4748634"/>
            <a:chOff x="0" y="0"/>
            <a:chExt cx="14712056" cy="6331512"/>
          </a:xfrm>
        </p:grpSpPr>
        <p:sp>
          <p:nvSpPr>
            <p:cNvPr id="3" name="Freeform 3"/>
            <p:cNvSpPr/>
            <p:nvPr/>
          </p:nvSpPr>
          <p:spPr>
            <a:xfrm>
              <a:off x="0" y="0"/>
              <a:ext cx="14712062" cy="6331458"/>
            </a:xfrm>
            <a:custGeom>
              <a:avLst/>
              <a:gdLst/>
              <a:ahLst/>
              <a:cxnLst/>
              <a:rect l="l" t="t" r="r" b="b"/>
              <a:pathLst>
                <a:path w="14712062" h="6331458">
                  <a:moveTo>
                    <a:pt x="0" y="0"/>
                  </a:moveTo>
                  <a:lnTo>
                    <a:pt x="14712062" y="0"/>
                  </a:lnTo>
                  <a:lnTo>
                    <a:pt x="14712062" y="6331458"/>
                  </a:lnTo>
                  <a:lnTo>
                    <a:pt x="0" y="6331458"/>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7362180" y="819150"/>
            <a:ext cx="356364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Ping/traceroute</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460039" y="1028700"/>
            <a:ext cx="13367922" cy="7744907"/>
            <a:chOff x="0" y="0"/>
            <a:chExt cx="17823896" cy="10326543"/>
          </a:xfrm>
        </p:grpSpPr>
        <p:sp>
          <p:nvSpPr>
            <p:cNvPr id="3" name="Freeform 3"/>
            <p:cNvSpPr/>
            <p:nvPr/>
          </p:nvSpPr>
          <p:spPr>
            <a:xfrm>
              <a:off x="0" y="0"/>
              <a:ext cx="17823942" cy="10326497"/>
            </a:xfrm>
            <a:custGeom>
              <a:avLst/>
              <a:gdLst/>
              <a:ahLst/>
              <a:cxnLst/>
              <a:rect l="l" t="t" r="r" b="b"/>
              <a:pathLst>
                <a:path w="17823942" h="10326497">
                  <a:moveTo>
                    <a:pt x="0" y="0"/>
                  </a:moveTo>
                  <a:lnTo>
                    <a:pt x="17823942" y="0"/>
                  </a:lnTo>
                  <a:lnTo>
                    <a:pt x="17823942" y="10326497"/>
                  </a:lnTo>
                  <a:lnTo>
                    <a:pt x="0" y="10326497"/>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7233592" y="-209550"/>
            <a:ext cx="382081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Capture de trame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109767" y="-209550"/>
            <a:ext cx="4068465"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Routage dynamique</a:t>
            </a:r>
          </a:p>
          <a:p>
            <a:pPr algn="ctr">
              <a:lnSpc>
                <a:spcPts val="7000"/>
              </a:lnSpc>
            </a:pPr>
            <a:r>
              <a:rPr lang="en-US" sz="4999">
                <a:solidFill>
                  <a:srgbClr val="FF3131"/>
                </a:solidFill>
                <a:latin typeface="Bebas Neue Cyrillic"/>
              </a:rPr>
              <a:t>ospf</a:t>
            </a:r>
          </a:p>
        </p:txBody>
      </p:sp>
      <p:sp>
        <p:nvSpPr>
          <p:cNvPr id="3" name="TextBox 3"/>
          <p:cNvSpPr txBox="1"/>
          <p:nvPr/>
        </p:nvSpPr>
        <p:spPr>
          <a:xfrm>
            <a:off x="0" y="3225800"/>
            <a:ext cx="18288000"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OSPF (Open Shortest Path First) est un protocole de </a:t>
            </a:r>
            <a:r>
              <a:rPr lang="en-US" sz="4999">
                <a:solidFill>
                  <a:srgbClr val="FF3131"/>
                </a:solidFill>
                <a:latin typeface="Bebas Neue Cyrillic"/>
              </a:rPr>
              <a:t>routage dynamique</a:t>
            </a:r>
            <a:r>
              <a:rPr lang="en-US" sz="4999">
                <a:solidFill>
                  <a:srgbClr val="FFFFFF"/>
                </a:solidFill>
                <a:latin typeface="Bebas Neue Cyrillic"/>
              </a:rPr>
              <a:t> utilisé dans les réseaux IP. Il appartient à la famille des protocoles à état de liens et </a:t>
            </a:r>
            <a:r>
              <a:rPr lang="en-US" sz="4999">
                <a:solidFill>
                  <a:srgbClr val="FF3131"/>
                </a:solidFill>
                <a:latin typeface="Bebas Neue Cyrillic"/>
              </a:rPr>
              <a:t>est conçu pour acheminer les paquets de données de manière efficace.</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73538"/>
            <a:ext cx="10776025" cy="1321904"/>
            <a:chOff x="0" y="0"/>
            <a:chExt cx="14368033" cy="1762539"/>
          </a:xfrm>
        </p:grpSpPr>
        <p:sp>
          <p:nvSpPr>
            <p:cNvPr id="3" name="Freeform 3"/>
            <p:cNvSpPr/>
            <p:nvPr/>
          </p:nvSpPr>
          <p:spPr>
            <a:xfrm>
              <a:off x="0" y="0"/>
              <a:ext cx="14368018" cy="1762506"/>
            </a:xfrm>
            <a:custGeom>
              <a:avLst/>
              <a:gdLst/>
              <a:ahLst/>
              <a:cxnLst/>
              <a:rect l="l" t="t" r="r" b="b"/>
              <a:pathLst>
                <a:path w="14368018" h="1762506">
                  <a:moveTo>
                    <a:pt x="0" y="0"/>
                  </a:moveTo>
                  <a:lnTo>
                    <a:pt x="14368018" y="0"/>
                  </a:lnTo>
                  <a:lnTo>
                    <a:pt x="14368018" y="1762506"/>
                  </a:lnTo>
                  <a:lnTo>
                    <a:pt x="0" y="1762506"/>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1028700" y="5425681"/>
            <a:ext cx="10681347" cy="2886383"/>
            <a:chOff x="0" y="0"/>
            <a:chExt cx="14241796" cy="3848511"/>
          </a:xfrm>
        </p:grpSpPr>
        <p:sp>
          <p:nvSpPr>
            <p:cNvPr id="5" name="Freeform 5"/>
            <p:cNvSpPr/>
            <p:nvPr/>
          </p:nvSpPr>
          <p:spPr>
            <a:xfrm>
              <a:off x="0" y="0"/>
              <a:ext cx="14241780" cy="3848481"/>
            </a:xfrm>
            <a:custGeom>
              <a:avLst/>
              <a:gdLst/>
              <a:ahLst/>
              <a:cxnLst/>
              <a:rect l="l" t="t" r="r" b="b"/>
              <a:pathLst>
                <a:path w="14241780" h="3848481">
                  <a:moveTo>
                    <a:pt x="0" y="0"/>
                  </a:moveTo>
                  <a:lnTo>
                    <a:pt x="14241780" y="0"/>
                  </a:lnTo>
                  <a:lnTo>
                    <a:pt x="14241780" y="3848481"/>
                  </a:lnTo>
                  <a:lnTo>
                    <a:pt x="0" y="3848481"/>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358096" y="819150"/>
            <a:ext cx="9737757"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Configurations des routes de Ry(</a:t>
            </a:r>
            <a:r>
              <a:rPr lang="en-US" sz="4999">
                <a:solidFill>
                  <a:srgbClr val="FF3131"/>
                </a:solidFill>
                <a:latin typeface="Bebas Neue Cyrillic"/>
              </a:rPr>
              <a:t>ospf</a:t>
            </a:r>
            <a:r>
              <a:rPr lang="en-US" sz="4999">
                <a:solidFill>
                  <a:srgbClr val="FFFFFF"/>
                </a:solidFill>
                <a:latin typeface="Bebas Neue Cyrillic"/>
              </a:rPr>
              <a:t>) :</a:t>
            </a:r>
          </a:p>
        </p:txBody>
      </p:sp>
      <p:sp>
        <p:nvSpPr>
          <p:cNvPr id="7" name="TextBox 7"/>
          <p:cNvSpPr txBox="1"/>
          <p:nvPr/>
        </p:nvSpPr>
        <p:spPr>
          <a:xfrm>
            <a:off x="358096" y="4175125"/>
            <a:ext cx="9737757"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Configurations des routes de rz(</a:t>
            </a:r>
            <a:r>
              <a:rPr lang="en-US" sz="4999">
                <a:solidFill>
                  <a:srgbClr val="FF3131"/>
                </a:solidFill>
                <a:latin typeface="Bebas Neue Cyrillic"/>
              </a:rPr>
              <a:t>ospf</a:t>
            </a:r>
            <a:r>
              <a:rPr lang="en-US" sz="4999">
                <a:solidFill>
                  <a:srgbClr val="FFFFFF"/>
                </a:solidFill>
                <a:latin typeface="Bebas Neue Cyrillic"/>
              </a:rPr>
              <a:t>)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522676" y="1936372"/>
            <a:ext cx="11242647" cy="6414256"/>
            <a:chOff x="0" y="0"/>
            <a:chExt cx="14990196" cy="8552341"/>
          </a:xfrm>
        </p:grpSpPr>
        <p:sp>
          <p:nvSpPr>
            <p:cNvPr id="3" name="Freeform 3"/>
            <p:cNvSpPr/>
            <p:nvPr/>
          </p:nvSpPr>
          <p:spPr>
            <a:xfrm>
              <a:off x="0" y="0"/>
              <a:ext cx="14990190" cy="8552307"/>
            </a:xfrm>
            <a:custGeom>
              <a:avLst/>
              <a:gdLst/>
              <a:ahLst/>
              <a:cxnLst/>
              <a:rect l="l" t="t" r="r" b="b"/>
              <a:pathLst>
                <a:path w="14990190" h="8552307">
                  <a:moveTo>
                    <a:pt x="0" y="0"/>
                  </a:moveTo>
                  <a:lnTo>
                    <a:pt x="14990190" y="0"/>
                  </a:lnTo>
                  <a:lnTo>
                    <a:pt x="14990190" y="8552307"/>
                  </a:lnTo>
                  <a:lnTo>
                    <a:pt x="0" y="8552307"/>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6292059" y="439738"/>
            <a:ext cx="479236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table de routage de rz</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269938" y="2183287"/>
            <a:ext cx="11748123" cy="6210597"/>
            <a:chOff x="0" y="0"/>
            <a:chExt cx="15664164" cy="8280796"/>
          </a:xfrm>
        </p:grpSpPr>
        <p:sp>
          <p:nvSpPr>
            <p:cNvPr id="3" name="Freeform 3"/>
            <p:cNvSpPr/>
            <p:nvPr/>
          </p:nvSpPr>
          <p:spPr>
            <a:xfrm>
              <a:off x="0" y="0"/>
              <a:ext cx="15664180" cy="8280781"/>
            </a:xfrm>
            <a:custGeom>
              <a:avLst/>
              <a:gdLst/>
              <a:ahLst/>
              <a:cxnLst/>
              <a:rect l="l" t="t" r="r" b="b"/>
              <a:pathLst>
                <a:path w="15664180" h="8280781">
                  <a:moveTo>
                    <a:pt x="0" y="0"/>
                  </a:moveTo>
                  <a:lnTo>
                    <a:pt x="15664180" y="0"/>
                  </a:lnTo>
                  <a:lnTo>
                    <a:pt x="15664180" y="8280781"/>
                  </a:lnTo>
                  <a:lnTo>
                    <a:pt x="0" y="8280781"/>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6283774" y="439738"/>
            <a:ext cx="4808934"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table de routage de ry</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074235" y="2771115"/>
            <a:ext cx="13524801" cy="3896627"/>
            <a:chOff x="0" y="0"/>
            <a:chExt cx="18033068" cy="5195503"/>
          </a:xfrm>
        </p:grpSpPr>
        <p:sp>
          <p:nvSpPr>
            <p:cNvPr id="3" name="Freeform 3"/>
            <p:cNvSpPr/>
            <p:nvPr/>
          </p:nvSpPr>
          <p:spPr>
            <a:xfrm>
              <a:off x="0" y="0"/>
              <a:ext cx="18033112" cy="5195443"/>
            </a:xfrm>
            <a:custGeom>
              <a:avLst/>
              <a:gdLst/>
              <a:ahLst/>
              <a:cxnLst/>
              <a:rect l="l" t="t" r="r" b="b"/>
              <a:pathLst>
                <a:path w="18033112" h="5195443">
                  <a:moveTo>
                    <a:pt x="0" y="0"/>
                  </a:moveTo>
                  <a:lnTo>
                    <a:pt x="18033112" y="0"/>
                  </a:lnTo>
                  <a:lnTo>
                    <a:pt x="18033112" y="5195443"/>
                  </a:lnTo>
                  <a:lnTo>
                    <a:pt x="0" y="5195443"/>
                  </a:lnTo>
                  <a:lnTo>
                    <a:pt x="0" y="0"/>
                  </a:lnTo>
                  <a:close/>
                </a:path>
              </a:pathLst>
            </a:custGeom>
            <a:blipFill>
              <a:blip r:embed="rId2"/>
              <a:stretch>
                <a:fillRect b="-1"/>
              </a:stretch>
            </a:blipFill>
          </p:spPr>
          <p:txBody>
            <a:bodyPr/>
            <a:lstStyle/>
            <a:p>
              <a:endParaRPr lang="fr-FR"/>
            </a:p>
          </p:txBody>
        </p:sp>
      </p:grpSp>
      <p:sp>
        <p:nvSpPr>
          <p:cNvPr id="4" name="TextBox 4"/>
          <p:cNvSpPr txBox="1"/>
          <p:nvPr/>
        </p:nvSpPr>
        <p:spPr>
          <a:xfrm>
            <a:off x="6208033" y="439738"/>
            <a:ext cx="5257205"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ping depuis  PCz vers pcw</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09205" y="2265760"/>
            <a:ext cx="12469589" cy="5016320"/>
            <a:chOff x="0" y="0"/>
            <a:chExt cx="16626119" cy="6688427"/>
          </a:xfrm>
        </p:grpSpPr>
        <p:sp>
          <p:nvSpPr>
            <p:cNvPr id="3" name="Freeform 3"/>
            <p:cNvSpPr/>
            <p:nvPr/>
          </p:nvSpPr>
          <p:spPr>
            <a:xfrm>
              <a:off x="0" y="0"/>
              <a:ext cx="16626078" cy="6688455"/>
            </a:xfrm>
            <a:custGeom>
              <a:avLst/>
              <a:gdLst/>
              <a:ahLst/>
              <a:cxnLst/>
              <a:rect l="l" t="t" r="r" b="b"/>
              <a:pathLst>
                <a:path w="16626078" h="6688455">
                  <a:moveTo>
                    <a:pt x="0" y="0"/>
                  </a:moveTo>
                  <a:lnTo>
                    <a:pt x="16626078" y="0"/>
                  </a:lnTo>
                  <a:lnTo>
                    <a:pt x="16626078" y="6688455"/>
                  </a:lnTo>
                  <a:lnTo>
                    <a:pt x="0" y="6688455"/>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4131915" y="-3175"/>
            <a:ext cx="1002417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table de routage de ry</a:t>
            </a:r>
          </a:p>
          <a:p>
            <a:pPr algn="ctr">
              <a:lnSpc>
                <a:spcPts val="7000"/>
              </a:lnSpc>
            </a:pPr>
            <a:r>
              <a:rPr lang="en-US" sz="4999">
                <a:solidFill>
                  <a:srgbClr val="FFFFFF"/>
                </a:solidFill>
                <a:latin typeface="Bebas Neue Cyrillic"/>
              </a:rPr>
              <a:t>(aprés avoir débrancher le lien entre ry et rx)</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40" b="-1740"/>
              </a:stretch>
            </a:blipFill>
          </p:spPr>
          <p:txBody>
            <a:bodyPr/>
            <a:lstStyle/>
            <a:p>
              <a:endParaRPr lang="fr-FR"/>
            </a:p>
          </p:txBody>
        </p:sp>
      </p:grpSp>
      <p:sp>
        <p:nvSpPr>
          <p:cNvPr id="4" name="TextBox 4"/>
          <p:cNvSpPr txBox="1"/>
          <p:nvPr/>
        </p:nvSpPr>
        <p:spPr>
          <a:xfrm>
            <a:off x="3298167" y="-101600"/>
            <a:ext cx="10946293" cy="1366648"/>
          </a:xfrm>
          <a:prstGeom prst="rect">
            <a:avLst/>
          </a:prstGeom>
        </p:spPr>
        <p:txBody>
          <a:bodyPr lIns="0" tIns="0" rIns="0" bIns="0" rtlCol="0" anchor="t">
            <a:spAutoFit/>
          </a:bodyPr>
          <a:lstStyle/>
          <a:p>
            <a:pPr algn="ctr">
              <a:lnSpc>
                <a:spcPts val="9197"/>
              </a:lnSpc>
            </a:pPr>
            <a:r>
              <a:rPr lang="en-US" sz="6569">
                <a:solidFill>
                  <a:srgbClr val="FFFFFF"/>
                </a:solidFill>
                <a:latin typeface="Bebas Neue Cyrillic"/>
              </a:rPr>
              <a:t>ARP/ICMP</a:t>
            </a:r>
          </a:p>
        </p:txBody>
      </p:sp>
      <p:sp>
        <p:nvSpPr>
          <p:cNvPr id="5" name="TextBox 5"/>
          <p:cNvSpPr txBox="1"/>
          <p:nvPr/>
        </p:nvSpPr>
        <p:spPr>
          <a:xfrm>
            <a:off x="4584758" y="1595557"/>
            <a:ext cx="8373110" cy="91474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Teste de connectivité </a:t>
            </a:r>
          </a:p>
        </p:txBody>
      </p:sp>
      <p:sp>
        <p:nvSpPr>
          <p:cNvPr id="6" name="Freeform 6" descr="Une image contenant texte, Police, capture d’écran, blanc  Description générée automatiquement"/>
          <p:cNvSpPr/>
          <p:nvPr/>
        </p:nvSpPr>
        <p:spPr>
          <a:xfrm>
            <a:off x="838200" y="4460208"/>
            <a:ext cx="7924800" cy="3502691"/>
          </a:xfrm>
          <a:custGeom>
            <a:avLst/>
            <a:gdLst/>
            <a:ahLst/>
            <a:cxnLst/>
            <a:rect l="l" t="t" r="r" b="b"/>
            <a:pathLst>
              <a:path w="7924800" h="3502691">
                <a:moveTo>
                  <a:pt x="0" y="0"/>
                </a:moveTo>
                <a:lnTo>
                  <a:pt x="7924800" y="0"/>
                </a:lnTo>
                <a:lnTo>
                  <a:pt x="7924800" y="3502691"/>
                </a:lnTo>
                <a:lnTo>
                  <a:pt x="0" y="3502691"/>
                </a:lnTo>
                <a:lnTo>
                  <a:pt x="0" y="0"/>
                </a:lnTo>
                <a:close/>
              </a:path>
            </a:pathLst>
          </a:custGeom>
          <a:blipFill>
            <a:blip r:embed="rId4"/>
            <a:stretch>
              <a:fillRect l="-15435" r="-15435"/>
            </a:stretch>
          </a:blipFill>
        </p:spPr>
        <p:txBody>
          <a:bodyPr/>
          <a:lstStyle/>
          <a:p>
            <a:endParaRPr lang="fr-FR"/>
          </a:p>
        </p:txBody>
      </p:sp>
      <p:sp>
        <p:nvSpPr>
          <p:cNvPr id="7" name="TextBox 7"/>
          <p:cNvSpPr txBox="1"/>
          <p:nvPr/>
        </p:nvSpPr>
        <p:spPr>
          <a:xfrm>
            <a:off x="1371600" y="2944069"/>
            <a:ext cx="5486400" cy="1038565"/>
          </a:xfrm>
          <a:prstGeom prst="rect">
            <a:avLst/>
          </a:prstGeom>
        </p:spPr>
        <p:txBody>
          <a:bodyPr lIns="0" tIns="0" rIns="0" bIns="0" rtlCol="0" anchor="t">
            <a:spAutoFit/>
          </a:bodyPr>
          <a:lstStyle/>
          <a:p>
            <a:pPr algn="ctr">
              <a:lnSpc>
                <a:spcPts val="7000"/>
              </a:lnSpc>
            </a:pPr>
            <a:r>
              <a:rPr lang="en-US" sz="4000">
                <a:solidFill>
                  <a:srgbClr val="FFFFFF"/>
                </a:solidFill>
                <a:latin typeface="Bebas Neue Cyrillic"/>
              </a:rPr>
              <a:t>Ping :</a:t>
            </a:r>
          </a:p>
        </p:txBody>
      </p:sp>
      <p:grpSp>
        <p:nvGrpSpPr>
          <p:cNvPr id="8" name="Group 8"/>
          <p:cNvGrpSpPr/>
          <p:nvPr/>
        </p:nvGrpSpPr>
        <p:grpSpPr>
          <a:xfrm>
            <a:off x="9829800" y="4460208"/>
            <a:ext cx="7467600" cy="3344345"/>
            <a:chOff x="0" y="0"/>
            <a:chExt cx="9956800" cy="4459126"/>
          </a:xfrm>
        </p:grpSpPr>
        <p:sp>
          <p:nvSpPr>
            <p:cNvPr id="9" name="Freeform 9"/>
            <p:cNvSpPr/>
            <p:nvPr/>
          </p:nvSpPr>
          <p:spPr>
            <a:xfrm>
              <a:off x="0" y="0"/>
              <a:ext cx="9956800" cy="4459097"/>
            </a:xfrm>
            <a:custGeom>
              <a:avLst/>
              <a:gdLst/>
              <a:ahLst/>
              <a:cxnLst/>
              <a:rect l="l" t="t" r="r" b="b"/>
              <a:pathLst>
                <a:path w="9956800" h="4459097">
                  <a:moveTo>
                    <a:pt x="0" y="0"/>
                  </a:moveTo>
                  <a:lnTo>
                    <a:pt x="9956800" y="0"/>
                  </a:lnTo>
                  <a:lnTo>
                    <a:pt x="9956800" y="4459097"/>
                  </a:lnTo>
                  <a:lnTo>
                    <a:pt x="0" y="4459097"/>
                  </a:lnTo>
                  <a:lnTo>
                    <a:pt x="0" y="0"/>
                  </a:lnTo>
                  <a:close/>
                </a:path>
              </a:pathLst>
            </a:custGeom>
            <a:blipFill>
              <a:blip r:embed="rId5"/>
              <a:stretch>
                <a:fillRect l="-37690" r="-37690"/>
              </a:stretch>
            </a:blipFill>
          </p:spPr>
          <p:txBody>
            <a:bodyPr/>
            <a:lstStyle/>
            <a:p>
              <a:endParaRPr lang="fr-FR"/>
            </a:p>
          </p:txBody>
        </p:sp>
      </p:grpSp>
      <p:sp>
        <p:nvSpPr>
          <p:cNvPr id="10" name="TextBox 10"/>
          <p:cNvSpPr txBox="1"/>
          <p:nvPr/>
        </p:nvSpPr>
        <p:spPr>
          <a:xfrm>
            <a:off x="10820400" y="2903117"/>
            <a:ext cx="5486400" cy="1038565"/>
          </a:xfrm>
          <a:prstGeom prst="rect">
            <a:avLst/>
          </a:prstGeom>
        </p:spPr>
        <p:txBody>
          <a:bodyPr lIns="0" tIns="0" rIns="0" bIns="0" rtlCol="0" anchor="t">
            <a:spAutoFit/>
          </a:bodyPr>
          <a:lstStyle/>
          <a:p>
            <a:pPr algn="ctr">
              <a:lnSpc>
                <a:spcPts val="7000"/>
              </a:lnSpc>
            </a:pPr>
            <a:r>
              <a:rPr lang="en-US" sz="4000">
                <a:solidFill>
                  <a:srgbClr val="FFFFFF"/>
                </a:solidFill>
                <a:latin typeface="Bebas Neue Cyrillic"/>
              </a:rPr>
              <a:t>Wireshark :</a:t>
            </a:r>
          </a:p>
        </p:txBody>
      </p:sp>
      <p:sp>
        <p:nvSpPr>
          <p:cNvPr id="11" name="TextBox 11"/>
          <p:cNvSpPr txBox="1"/>
          <p:nvPr/>
        </p:nvSpPr>
        <p:spPr>
          <a:xfrm>
            <a:off x="904240" y="7226446"/>
            <a:ext cx="3703320" cy="2230932"/>
          </a:xfrm>
          <a:prstGeom prst="rect">
            <a:avLst/>
          </a:prstGeom>
        </p:spPr>
        <p:txBody>
          <a:bodyPr lIns="0" tIns="0" rIns="0" bIns="0" rtlCol="0" anchor="t">
            <a:spAutoFit/>
          </a:bodyPr>
          <a:lstStyle/>
          <a:p>
            <a:pPr algn="l">
              <a:lnSpc>
                <a:spcPts val="5530"/>
              </a:lnSpc>
            </a:pPr>
            <a:endParaRPr/>
          </a:p>
          <a:p>
            <a:pPr marL="939966" lvl="3" indent="-234992" algn="l">
              <a:lnSpc>
                <a:spcPts val="5530"/>
              </a:lnSpc>
              <a:buFont typeface="Arial"/>
              <a:buChar char="￭"/>
            </a:pPr>
            <a:r>
              <a:rPr lang="en-US" sz="2799">
                <a:solidFill>
                  <a:srgbClr val="FFFFFF"/>
                </a:solidFill>
                <a:latin typeface="Bebas Neue Cyrillic"/>
                <a:sym typeface="Bebas Neue Cyrillic"/>
              </a:rPr>
              <a:t>Ping PC1</a:t>
            </a:r>
          </a:p>
          <a:p>
            <a:pPr marL="939966" lvl="3" indent="-234992" algn="l">
              <a:lnSpc>
                <a:spcPts val="5530"/>
              </a:lnSpc>
              <a:buFont typeface="Arial"/>
              <a:buChar char="￭"/>
            </a:pPr>
            <a:r>
              <a:rPr lang="en-US" sz="2799">
                <a:solidFill>
                  <a:srgbClr val="FFFFFF"/>
                </a:solidFill>
                <a:latin typeface="Bebas Neue Cyrillic"/>
                <a:sym typeface="Bebas Neue Cyrillic"/>
              </a:rPr>
              <a:t>Ping PC3</a:t>
            </a:r>
          </a:p>
        </p:txBody>
      </p:sp>
      <p:sp>
        <p:nvSpPr>
          <p:cNvPr id="12" name="TextBox 12"/>
          <p:cNvSpPr txBox="1"/>
          <p:nvPr/>
        </p:nvSpPr>
        <p:spPr>
          <a:xfrm>
            <a:off x="4549140" y="4246132"/>
            <a:ext cx="9189720" cy="820011"/>
          </a:xfrm>
          <a:prstGeom prst="rect">
            <a:avLst/>
          </a:prstGeom>
        </p:spPr>
        <p:txBody>
          <a:bodyPr lIns="0" tIns="0" rIns="0" bIns="0" rtlCol="0" anchor="t">
            <a:spAutoFit/>
          </a:bodyPr>
          <a:lstStyle/>
          <a:p>
            <a:pPr algn="l">
              <a:lnSpc>
                <a:spcPts val="4500"/>
              </a:lnSpc>
            </a:pPr>
            <a:r>
              <a:rPr lang="en-US" sz="1800">
                <a:solidFill>
                  <a:srgbClr val="FFFFFF"/>
                </a:solidFill>
                <a:latin typeface="Bebas Neue Cyrillic"/>
                <a:sym typeface="Bebas Neue Cyrillic"/>
              </a:rPr>
              <a:t>Ping PC1</a:t>
            </a:r>
          </a:p>
        </p:txBody>
      </p:sp>
      <p:sp>
        <p:nvSpPr>
          <p:cNvPr id="13" name="TextBox 13"/>
          <p:cNvSpPr txBox="1"/>
          <p:nvPr/>
        </p:nvSpPr>
        <p:spPr>
          <a:xfrm>
            <a:off x="10437000" y="7368607"/>
            <a:ext cx="3703320" cy="2226572"/>
          </a:xfrm>
          <a:prstGeom prst="rect">
            <a:avLst/>
          </a:prstGeom>
        </p:spPr>
        <p:txBody>
          <a:bodyPr lIns="0" tIns="0" rIns="0" bIns="0" rtlCol="0" anchor="t">
            <a:spAutoFit/>
          </a:bodyPr>
          <a:lstStyle/>
          <a:p>
            <a:pPr algn="l">
              <a:lnSpc>
                <a:spcPts val="5530"/>
              </a:lnSpc>
            </a:pPr>
            <a:endParaRPr/>
          </a:p>
          <a:p>
            <a:pPr marL="939966" lvl="3" indent="-234992" algn="l">
              <a:lnSpc>
                <a:spcPts val="5530"/>
              </a:lnSpc>
              <a:buFont typeface="Arial"/>
              <a:buChar char="￭"/>
            </a:pPr>
            <a:r>
              <a:rPr lang="en-US" sz="2799">
                <a:solidFill>
                  <a:srgbClr val="FFFFFF"/>
                </a:solidFill>
                <a:latin typeface="Bebas Neue Cyrillic"/>
              </a:rPr>
              <a:t>ARP</a:t>
            </a:r>
          </a:p>
          <a:p>
            <a:pPr marL="939966" lvl="3" indent="-234992" algn="l">
              <a:lnSpc>
                <a:spcPts val="5530"/>
              </a:lnSpc>
              <a:buFont typeface="Arial"/>
              <a:buChar char="￭"/>
            </a:pPr>
            <a:r>
              <a:rPr lang="en-US" sz="2799">
                <a:solidFill>
                  <a:srgbClr val="FFFFFF"/>
                </a:solidFill>
                <a:latin typeface="Bebas Neue Cyrillic"/>
              </a:rPr>
              <a:t>ICMP</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107751" y="2785025"/>
            <a:ext cx="12072498" cy="3998920"/>
            <a:chOff x="0" y="0"/>
            <a:chExt cx="16096664" cy="5331893"/>
          </a:xfrm>
        </p:grpSpPr>
        <p:sp>
          <p:nvSpPr>
            <p:cNvPr id="3" name="Freeform 3"/>
            <p:cNvSpPr/>
            <p:nvPr/>
          </p:nvSpPr>
          <p:spPr>
            <a:xfrm>
              <a:off x="0" y="0"/>
              <a:ext cx="16096614" cy="5331841"/>
            </a:xfrm>
            <a:custGeom>
              <a:avLst/>
              <a:gdLst/>
              <a:ahLst/>
              <a:cxnLst/>
              <a:rect l="l" t="t" r="r" b="b"/>
              <a:pathLst>
                <a:path w="16096614" h="5331841">
                  <a:moveTo>
                    <a:pt x="0" y="0"/>
                  </a:moveTo>
                  <a:lnTo>
                    <a:pt x="16096614" y="0"/>
                  </a:lnTo>
                  <a:lnTo>
                    <a:pt x="16096614" y="5331841"/>
                  </a:lnTo>
                  <a:lnTo>
                    <a:pt x="0" y="5331841"/>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4131915" y="-3175"/>
            <a:ext cx="1002417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table de routage de rz</a:t>
            </a:r>
          </a:p>
          <a:p>
            <a:pPr algn="ctr">
              <a:lnSpc>
                <a:spcPts val="7000"/>
              </a:lnSpc>
            </a:pPr>
            <a:r>
              <a:rPr lang="en-US" sz="4999">
                <a:solidFill>
                  <a:srgbClr val="FFFFFF"/>
                </a:solidFill>
                <a:latin typeface="Bebas Neue Cyrillic"/>
              </a:rPr>
              <a:t>(aprés avoir débrancher le lien entre ry et rx)</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948884" y="1494273"/>
            <a:ext cx="9999582" cy="8792727"/>
            <a:chOff x="0" y="0"/>
            <a:chExt cx="13332776" cy="11723636"/>
          </a:xfrm>
        </p:grpSpPr>
        <p:sp>
          <p:nvSpPr>
            <p:cNvPr id="3" name="Freeform 3"/>
            <p:cNvSpPr/>
            <p:nvPr/>
          </p:nvSpPr>
          <p:spPr>
            <a:xfrm>
              <a:off x="0" y="0"/>
              <a:ext cx="13332713" cy="11723624"/>
            </a:xfrm>
            <a:custGeom>
              <a:avLst/>
              <a:gdLst/>
              <a:ahLst/>
              <a:cxnLst/>
              <a:rect l="l" t="t" r="r" b="b"/>
              <a:pathLst>
                <a:path w="13332713" h="11723624">
                  <a:moveTo>
                    <a:pt x="0" y="0"/>
                  </a:moveTo>
                  <a:lnTo>
                    <a:pt x="13332713" y="0"/>
                  </a:lnTo>
                  <a:lnTo>
                    <a:pt x="13332713" y="11723624"/>
                  </a:lnTo>
                  <a:lnTo>
                    <a:pt x="0" y="11723624"/>
                  </a:lnTo>
                  <a:lnTo>
                    <a:pt x="0" y="0"/>
                  </a:lnTo>
                  <a:close/>
                </a:path>
              </a:pathLst>
            </a:custGeom>
            <a:blipFill>
              <a:blip r:embed="rId2"/>
              <a:stretch>
                <a:fillRect t="-3541" b="-3541"/>
              </a:stretch>
            </a:blipFill>
          </p:spPr>
          <p:txBody>
            <a:bodyPr/>
            <a:lstStyle/>
            <a:p>
              <a:endParaRPr lang="fr-FR"/>
            </a:p>
          </p:txBody>
        </p:sp>
      </p:grpSp>
      <p:sp>
        <p:nvSpPr>
          <p:cNvPr id="4" name="TextBox 4"/>
          <p:cNvSpPr txBox="1"/>
          <p:nvPr/>
        </p:nvSpPr>
        <p:spPr>
          <a:xfrm>
            <a:off x="6336966" y="60325"/>
            <a:ext cx="476766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capture de trame ospf</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5161260" y="-209550"/>
            <a:ext cx="796548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Dhcp</a:t>
            </a:r>
          </a:p>
          <a:p>
            <a:pPr algn="ctr">
              <a:lnSpc>
                <a:spcPts val="7000"/>
              </a:lnSpc>
            </a:pPr>
            <a:r>
              <a:rPr lang="en-US" sz="4999">
                <a:solidFill>
                  <a:srgbClr val="FFFFFF"/>
                </a:solidFill>
                <a:latin typeface="Bebas Neue Cyrillic"/>
              </a:rPr>
              <a:t>Dynamic Host Configuration Protocol</a:t>
            </a:r>
          </a:p>
        </p:txBody>
      </p:sp>
      <p:sp>
        <p:nvSpPr>
          <p:cNvPr id="3" name="TextBox 3"/>
          <p:cNvSpPr txBox="1"/>
          <p:nvPr/>
        </p:nvSpPr>
        <p:spPr>
          <a:xfrm>
            <a:off x="0" y="2959382"/>
            <a:ext cx="18288000"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Le </a:t>
            </a:r>
            <a:r>
              <a:rPr lang="en-US" sz="4999">
                <a:solidFill>
                  <a:srgbClr val="FF3131"/>
                </a:solidFill>
                <a:latin typeface="Bebas Neue Cyrillic"/>
              </a:rPr>
              <a:t>DHCP </a:t>
            </a:r>
            <a:r>
              <a:rPr lang="en-US" sz="4999">
                <a:solidFill>
                  <a:srgbClr val="FFFFFF"/>
                </a:solidFill>
                <a:latin typeface="Bebas Neue Cyrillic"/>
              </a:rPr>
              <a:t>(Dynamic Host Configuration Protocol) est un protocole réseau utilisé pour </a:t>
            </a:r>
            <a:r>
              <a:rPr lang="en-US" sz="4999">
                <a:solidFill>
                  <a:srgbClr val="FF3131"/>
                </a:solidFill>
                <a:latin typeface="Bebas Neue Cyrillic"/>
              </a:rPr>
              <a:t>attribuer automatiquement des adresses IP</a:t>
            </a:r>
            <a:r>
              <a:rPr lang="en-US" sz="4999">
                <a:solidFill>
                  <a:srgbClr val="FFFFFF"/>
                </a:solidFill>
                <a:latin typeface="Bebas Neue Cyrillic"/>
              </a:rPr>
              <a:t> et d'autres paramètres de configuration réseau aux appareils connectés à un réseau.</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34726" y="2615438"/>
            <a:ext cx="12418548" cy="5056123"/>
            <a:chOff x="0" y="0"/>
            <a:chExt cx="16558064" cy="6741497"/>
          </a:xfrm>
        </p:grpSpPr>
        <p:sp>
          <p:nvSpPr>
            <p:cNvPr id="3" name="Freeform 3"/>
            <p:cNvSpPr/>
            <p:nvPr/>
          </p:nvSpPr>
          <p:spPr>
            <a:xfrm>
              <a:off x="0" y="0"/>
              <a:ext cx="16558006" cy="6741541"/>
            </a:xfrm>
            <a:custGeom>
              <a:avLst/>
              <a:gdLst/>
              <a:ahLst/>
              <a:cxnLst/>
              <a:rect l="l" t="t" r="r" b="b"/>
              <a:pathLst>
                <a:path w="16558006" h="6741541">
                  <a:moveTo>
                    <a:pt x="0" y="0"/>
                  </a:moveTo>
                  <a:lnTo>
                    <a:pt x="16558006" y="0"/>
                  </a:lnTo>
                  <a:lnTo>
                    <a:pt x="16558006" y="6741541"/>
                  </a:lnTo>
                  <a:lnTo>
                    <a:pt x="0" y="6741541"/>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6257280" y="439738"/>
            <a:ext cx="577344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 du pool dhcp</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2724"/>
            <a:ext cx="9466960" cy="3947444"/>
            <a:chOff x="0" y="0"/>
            <a:chExt cx="12622613" cy="5263259"/>
          </a:xfrm>
        </p:grpSpPr>
        <p:sp>
          <p:nvSpPr>
            <p:cNvPr id="3" name="Freeform 3"/>
            <p:cNvSpPr/>
            <p:nvPr/>
          </p:nvSpPr>
          <p:spPr>
            <a:xfrm>
              <a:off x="0" y="0"/>
              <a:ext cx="12622657" cy="5263261"/>
            </a:xfrm>
            <a:custGeom>
              <a:avLst/>
              <a:gdLst/>
              <a:ahLst/>
              <a:cxnLst/>
              <a:rect l="l" t="t" r="r" b="b"/>
              <a:pathLst>
                <a:path w="12622657" h="5263261">
                  <a:moveTo>
                    <a:pt x="0" y="0"/>
                  </a:moveTo>
                  <a:lnTo>
                    <a:pt x="12622657" y="0"/>
                  </a:lnTo>
                  <a:lnTo>
                    <a:pt x="12622657" y="5263261"/>
                  </a:lnTo>
                  <a:lnTo>
                    <a:pt x="0" y="5263261"/>
                  </a:lnTo>
                  <a:lnTo>
                    <a:pt x="0" y="0"/>
                  </a:lnTo>
                  <a:close/>
                </a:path>
              </a:pathLst>
            </a:custGeom>
            <a:blipFill>
              <a:blip r:embed="rId2"/>
              <a:stretch>
                <a:fillRect l="-2662" r="-2662"/>
              </a:stretch>
            </a:blipFill>
          </p:spPr>
          <p:txBody>
            <a:bodyPr/>
            <a:lstStyle/>
            <a:p>
              <a:endParaRPr lang="fr-FR"/>
            </a:p>
          </p:txBody>
        </p:sp>
      </p:grpSp>
      <p:grpSp>
        <p:nvGrpSpPr>
          <p:cNvPr id="4" name="Group 4"/>
          <p:cNvGrpSpPr/>
          <p:nvPr/>
        </p:nvGrpSpPr>
        <p:grpSpPr>
          <a:xfrm>
            <a:off x="1028700" y="5143500"/>
            <a:ext cx="9466960" cy="4571273"/>
            <a:chOff x="0" y="0"/>
            <a:chExt cx="12622613" cy="6095031"/>
          </a:xfrm>
        </p:grpSpPr>
        <p:sp>
          <p:nvSpPr>
            <p:cNvPr id="5" name="Freeform 5"/>
            <p:cNvSpPr/>
            <p:nvPr/>
          </p:nvSpPr>
          <p:spPr>
            <a:xfrm>
              <a:off x="0" y="0"/>
              <a:ext cx="12622657" cy="6094984"/>
            </a:xfrm>
            <a:custGeom>
              <a:avLst/>
              <a:gdLst/>
              <a:ahLst/>
              <a:cxnLst/>
              <a:rect l="l" t="t" r="r" b="b"/>
              <a:pathLst>
                <a:path w="12622657" h="6094984">
                  <a:moveTo>
                    <a:pt x="0" y="0"/>
                  </a:moveTo>
                  <a:lnTo>
                    <a:pt x="12622657" y="0"/>
                  </a:lnTo>
                  <a:lnTo>
                    <a:pt x="12622657" y="6094984"/>
                  </a:lnTo>
                  <a:lnTo>
                    <a:pt x="0" y="6094984"/>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10905577" y="562247"/>
            <a:ext cx="6047780"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demande d’adresse ip depuis </a:t>
            </a:r>
          </a:p>
          <a:p>
            <a:pPr algn="ctr">
              <a:lnSpc>
                <a:spcPts val="7000"/>
              </a:lnSpc>
            </a:pPr>
            <a:r>
              <a:rPr lang="en-US" sz="4999">
                <a:solidFill>
                  <a:srgbClr val="FFFFFF"/>
                </a:solidFill>
                <a:latin typeface="Bebas Neue Cyrillic"/>
              </a:rPr>
              <a:t>la machine m1</a:t>
            </a:r>
          </a:p>
          <a:p>
            <a:pPr algn="ctr">
              <a:lnSpc>
                <a:spcPts val="7000"/>
              </a:lnSpc>
            </a:pPr>
            <a:r>
              <a:rPr lang="en-US" sz="4999">
                <a:solidFill>
                  <a:srgbClr val="FFFFFF"/>
                </a:solidFill>
                <a:latin typeface="Bebas Neue Cyrillic"/>
              </a:rPr>
              <a:t>(dhclient -v)</a:t>
            </a:r>
          </a:p>
        </p:txBody>
      </p:sp>
      <p:sp>
        <p:nvSpPr>
          <p:cNvPr id="7" name="TextBox 7"/>
          <p:cNvSpPr txBox="1"/>
          <p:nvPr/>
        </p:nvSpPr>
        <p:spPr>
          <a:xfrm>
            <a:off x="10905577" y="5532668"/>
            <a:ext cx="6047780"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demande d’adresse ip depuis </a:t>
            </a:r>
          </a:p>
          <a:p>
            <a:pPr algn="ctr">
              <a:lnSpc>
                <a:spcPts val="7000"/>
              </a:lnSpc>
            </a:pPr>
            <a:r>
              <a:rPr lang="en-US" sz="4999">
                <a:solidFill>
                  <a:srgbClr val="FFFFFF"/>
                </a:solidFill>
                <a:latin typeface="Bebas Neue Cyrillic"/>
              </a:rPr>
              <a:t>la machine m2</a:t>
            </a:r>
          </a:p>
          <a:p>
            <a:pPr algn="ctr">
              <a:lnSpc>
                <a:spcPts val="7000"/>
              </a:lnSpc>
            </a:pPr>
            <a:r>
              <a:rPr lang="en-US" sz="4999">
                <a:solidFill>
                  <a:srgbClr val="FFFFFF"/>
                </a:solidFill>
                <a:latin typeface="Bebas Neue Cyrillic"/>
              </a:rPr>
              <a:t>(dhclient -v)</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45062" y="1028700"/>
            <a:ext cx="10424240" cy="2063355"/>
            <a:chOff x="0" y="0"/>
            <a:chExt cx="13898987" cy="2751140"/>
          </a:xfrm>
        </p:grpSpPr>
        <p:sp>
          <p:nvSpPr>
            <p:cNvPr id="3" name="Freeform 3"/>
            <p:cNvSpPr/>
            <p:nvPr/>
          </p:nvSpPr>
          <p:spPr>
            <a:xfrm>
              <a:off x="0" y="0"/>
              <a:ext cx="13899007" cy="2751201"/>
            </a:xfrm>
            <a:custGeom>
              <a:avLst/>
              <a:gdLst/>
              <a:ahLst/>
              <a:cxnLst/>
              <a:rect l="l" t="t" r="r" b="b"/>
              <a:pathLst>
                <a:path w="13899007" h="2751201">
                  <a:moveTo>
                    <a:pt x="0" y="0"/>
                  </a:moveTo>
                  <a:lnTo>
                    <a:pt x="13899007" y="0"/>
                  </a:lnTo>
                  <a:lnTo>
                    <a:pt x="13899007" y="2751201"/>
                  </a:lnTo>
                  <a:lnTo>
                    <a:pt x="0" y="2751201"/>
                  </a:lnTo>
                  <a:lnTo>
                    <a:pt x="0" y="0"/>
                  </a:lnTo>
                  <a:close/>
                </a:path>
              </a:pathLst>
            </a:custGeom>
            <a:blipFill>
              <a:blip r:embed="rId2"/>
              <a:stretch>
                <a:fillRect b="2"/>
              </a:stretch>
            </a:blipFill>
          </p:spPr>
          <p:txBody>
            <a:bodyPr/>
            <a:lstStyle/>
            <a:p>
              <a:endParaRPr lang="fr-FR"/>
            </a:p>
          </p:txBody>
        </p:sp>
      </p:grpSp>
      <p:grpSp>
        <p:nvGrpSpPr>
          <p:cNvPr id="4" name="Group 4"/>
          <p:cNvGrpSpPr/>
          <p:nvPr/>
        </p:nvGrpSpPr>
        <p:grpSpPr>
          <a:xfrm>
            <a:off x="1028700" y="3679755"/>
            <a:ext cx="9182210" cy="6607245"/>
            <a:chOff x="0" y="0"/>
            <a:chExt cx="12242947" cy="8809660"/>
          </a:xfrm>
        </p:grpSpPr>
        <p:sp>
          <p:nvSpPr>
            <p:cNvPr id="5" name="Freeform 5"/>
            <p:cNvSpPr/>
            <p:nvPr/>
          </p:nvSpPr>
          <p:spPr>
            <a:xfrm>
              <a:off x="0" y="0"/>
              <a:ext cx="12242927" cy="8809609"/>
            </a:xfrm>
            <a:custGeom>
              <a:avLst/>
              <a:gdLst/>
              <a:ahLst/>
              <a:cxnLst/>
              <a:rect l="l" t="t" r="r" b="b"/>
              <a:pathLst>
                <a:path w="12242927" h="8809609">
                  <a:moveTo>
                    <a:pt x="0" y="0"/>
                  </a:moveTo>
                  <a:lnTo>
                    <a:pt x="12242927" y="0"/>
                  </a:lnTo>
                  <a:lnTo>
                    <a:pt x="12242927" y="8809609"/>
                  </a:lnTo>
                  <a:lnTo>
                    <a:pt x="0" y="8809609"/>
                  </a:lnTo>
                  <a:lnTo>
                    <a:pt x="0" y="0"/>
                  </a:lnTo>
                  <a:close/>
                </a:path>
              </a:pathLst>
            </a:custGeom>
            <a:blipFill>
              <a:blip r:embed="rId3"/>
              <a:stretch>
                <a:fillRect t="-15883" b="-15884"/>
              </a:stretch>
            </a:blipFill>
          </p:spPr>
          <p:txBody>
            <a:bodyPr/>
            <a:lstStyle/>
            <a:p>
              <a:endParaRPr lang="fr-FR"/>
            </a:p>
          </p:txBody>
        </p:sp>
      </p:grpSp>
      <p:sp>
        <p:nvSpPr>
          <p:cNvPr id="6" name="TextBox 6"/>
          <p:cNvSpPr txBox="1"/>
          <p:nvPr/>
        </p:nvSpPr>
        <p:spPr>
          <a:xfrm>
            <a:off x="11355338" y="819150"/>
            <a:ext cx="608082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liste des adresses ip fournis</a:t>
            </a:r>
          </a:p>
          <a:p>
            <a:pPr algn="ctr">
              <a:lnSpc>
                <a:spcPts val="7000"/>
              </a:lnSpc>
            </a:pPr>
            <a:r>
              <a:rPr lang="en-US" sz="4999">
                <a:solidFill>
                  <a:srgbClr val="FFFFFF"/>
                </a:solidFill>
                <a:latin typeface="Bebas Neue Cyrillic"/>
              </a:rPr>
              <a:t>par le serveur dhcp</a:t>
            </a:r>
          </a:p>
        </p:txBody>
      </p:sp>
      <p:sp>
        <p:nvSpPr>
          <p:cNvPr id="7" name="TextBox 7"/>
          <p:cNvSpPr txBox="1"/>
          <p:nvPr/>
        </p:nvSpPr>
        <p:spPr>
          <a:xfrm>
            <a:off x="12908730" y="4554538"/>
            <a:ext cx="395992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Capture de trames</a:t>
            </a:r>
          </a:p>
          <a:p>
            <a:pPr algn="ctr">
              <a:lnSpc>
                <a:spcPts val="7000"/>
              </a:lnSpc>
            </a:pPr>
            <a:r>
              <a:rPr lang="en-US" sz="4999">
                <a:solidFill>
                  <a:srgbClr val="FFFFFF"/>
                </a:solidFill>
                <a:latin typeface="Bebas Neue Cyrillic"/>
              </a:rPr>
              <a:t>dhcp</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31215" y="6676096"/>
            <a:ext cx="10750746" cy="2582204"/>
            <a:chOff x="0" y="0"/>
            <a:chExt cx="14334328" cy="3442939"/>
          </a:xfrm>
        </p:grpSpPr>
        <p:sp>
          <p:nvSpPr>
            <p:cNvPr id="3" name="Freeform 3"/>
            <p:cNvSpPr/>
            <p:nvPr/>
          </p:nvSpPr>
          <p:spPr>
            <a:xfrm>
              <a:off x="0" y="0"/>
              <a:ext cx="14334362" cy="3442970"/>
            </a:xfrm>
            <a:custGeom>
              <a:avLst/>
              <a:gdLst/>
              <a:ahLst/>
              <a:cxnLst/>
              <a:rect l="l" t="t" r="r" b="b"/>
              <a:pathLst>
                <a:path w="14334362" h="3442970">
                  <a:moveTo>
                    <a:pt x="0" y="0"/>
                  </a:moveTo>
                  <a:lnTo>
                    <a:pt x="14334362" y="0"/>
                  </a:lnTo>
                  <a:lnTo>
                    <a:pt x="14334362" y="3442970"/>
                  </a:lnTo>
                  <a:lnTo>
                    <a:pt x="0" y="3442970"/>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7310735" y="-209550"/>
            <a:ext cx="3666530" cy="968375"/>
          </a:xfrm>
          <a:prstGeom prst="rect">
            <a:avLst/>
          </a:prstGeom>
        </p:spPr>
        <p:txBody>
          <a:bodyPr lIns="0" tIns="0" rIns="0" bIns="0" rtlCol="0" anchor="t">
            <a:spAutoFit/>
          </a:bodyPr>
          <a:lstStyle/>
          <a:p>
            <a:pPr algn="r">
              <a:lnSpc>
                <a:spcPts val="7000"/>
              </a:lnSpc>
            </a:pPr>
            <a:r>
              <a:rPr lang="en-US" sz="4999">
                <a:solidFill>
                  <a:srgbClr val="FFFFFF"/>
                </a:solidFill>
                <a:latin typeface="Bebas Neue Cyrillic"/>
              </a:rPr>
              <a:t>DHcp Agent relay</a:t>
            </a:r>
          </a:p>
        </p:txBody>
      </p:sp>
      <p:sp>
        <p:nvSpPr>
          <p:cNvPr id="5" name="TextBox 5"/>
          <p:cNvSpPr txBox="1"/>
          <p:nvPr/>
        </p:nvSpPr>
        <p:spPr>
          <a:xfrm>
            <a:off x="531215" y="4933950"/>
            <a:ext cx="392241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Voici la topologie :</a:t>
            </a:r>
          </a:p>
        </p:txBody>
      </p:sp>
      <p:sp>
        <p:nvSpPr>
          <p:cNvPr id="6" name="TextBox 6"/>
          <p:cNvSpPr txBox="1"/>
          <p:nvPr/>
        </p:nvSpPr>
        <p:spPr>
          <a:xfrm>
            <a:off x="0" y="2242673"/>
            <a:ext cx="18288000"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L'agent relais DHCP (DHCP Relay Agent) est un dispositif ou un service </a:t>
            </a:r>
            <a:r>
              <a:rPr lang="en-US" sz="4999">
                <a:solidFill>
                  <a:srgbClr val="FF3131"/>
                </a:solidFill>
                <a:latin typeface="Bebas Neue Cyrillic"/>
              </a:rPr>
              <a:t>qui relaye les messages DHCP entre les clients et les serveurs DHCP lorsqu'ils se trouvent sur des sous-réseaux différents</a:t>
            </a:r>
            <a:r>
              <a:rPr lang="en-US" sz="4999">
                <a:solidFill>
                  <a:srgbClr val="FFFFFF"/>
                </a:solidFill>
                <a:latin typeface="Bebas Neue Cyrillic"/>
              </a:rPr>
              <a:t>.</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381186" y="1611051"/>
            <a:ext cx="11525628" cy="7064899"/>
            <a:chOff x="0" y="0"/>
            <a:chExt cx="15367504" cy="9419865"/>
          </a:xfrm>
        </p:grpSpPr>
        <p:sp>
          <p:nvSpPr>
            <p:cNvPr id="3" name="Freeform 3"/>
            <p:cNvSpPr/>
            <p:nvPr/>
          </p:nvSpPr>
          <p:spPr>
            <a:xfrm>
              <a:off x="0" y="0"/>
              <a:ext cx="15367508" cy="9419844"/>
            </a:xfrm>
            <a:custGeom>
              <a:avLst/>
              <a:gdLst/>
              <a:ahLst/>
              <a:cxnLst/>
              <a:rect l="l" t="t" r="r" b="b"/>
              <a:pathLst>
                <a:path w="15367508" h="9419844">
                  <a:moveTo>
                    <a:pt x="0" y="0"/>
                  </a:moveTo>
                  <a:lnTo>
                    <a:pt x="15367508" y="0"/>
                  </a:lnTo>
                  <a:lnTo>
                    <a:pt x="15367508" y="9419844"/>
                  </a:lnTo>
                  <a:lnTo>
                    <a:pt x="0" y="9419844"/>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4260205" y="165100"/>
            <a:ext cx="9767590"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Bebas Neue Cyrillic"/>
              </a:rPr>
              <a:t>Configuration des interfaces du serveur dhcp</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409951" y="1973130"/>
            <a:ext cx="11468098" cy="7057291"/>
            <a:chOff x="0" y="0"/>
            <a:chExt cx="15290797" cy="9409721"/>
          </a:xfrm>
        </p:grpSpPr>
        <p:sp>
          <p:nvSpPr>
            <p:cNvPr id="3" name="Freeform 3"/>
            <p:cNvSpPr/>
            <p:nvPr/>
          </p:nvSpPr>
          <p:spPr>
            <a:xfrm>
              <a:off x="0" y="0"/>
              <a:ext cx="15290800" cy="9409684"/>
            </a:xfrm>
            <a:custGeom>
              <a:avLst/>
              <a:gdLst/>
              <a:ahLst/>
              <a:cxnLst/>
              <a:rect l="l" t="t" r="r" b="b"/>
              <a:pathLst>
                <a:path w="15290800" h="9409684">
                  <a:moveTo>
                    <a:pt x="0" y="0"/>
                  </a:moveTo>
                  <a:lnTo>
                    <a:pt x="15290800" y="0"/>
                  </a:lnTo>
                  <a:lnTo>
                    <a:pt x="15290800" y="9409684"/>
                  </a:lnTo>
                  <a:lnTo>
                    <a:pt x="0" y="9409684"/>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5066953" y="165100"/>
            <a:ext cx="8154095" cy="1749425"/>
          </a:xfrm>
          <a:prstGeom prst="rect">
            <a:avLst/>
          </a:prstGeom>
        </p:spPr>
        <p:txBody>
          <a:bodyPr lIns="0" tIns="0" rIns="0" bIns="0" rtlCol="0" anchor="t">
            <a:spAutoFit/>
          </a:bodyPr>
          <a:lstStyle/>
          <a:p>
            <a:pPr algn="ctr">
              <a:lnSpc>
                <a:spcPts val="7000"/>
              </a:lnSpc>
            </a:pPr>
            <a:r>
              <a:rPr lang="en-US" sz="5000">
                <a:solidFill>
                  <a:srgbClr val="FFFFFF"/>
                </a:solidFill>
                <a:latin typeface="Bebas Neue Cyrillic"/>
              </a:rPr>
              <a:t>les configuration du dhcp agent relay</a:t>
            </a:r>
          </a:p>
          <a:p>
            <a:pPr algn="ctr">
              <a:lnSpc>
                <a:spcPts val="7000"/>
              </a:lnSpc>
              <a:spcBef>
                <a:spcPct val="0"/>
              </a:spcBef>
            </a:pPr>
            <a:r>
              <a:rPr lang="en-US" sz="5000">
                <a:solidFill>
                  <a:srgbClr val="FFFFFF"/>
                </a:solidFill>
                <a:latin typeface="Bebas Neue Cyrillic"/>
              </a:rPr>
              <a:t>(ip helper)</a:t>
            </a:r>
          </a:p>
        </p:txBody>
      </p:sp>
      <p:sp>
        <p:nvSpPr>
          <p:cNvPr id="6" name="ZoneTexte 5">
            <a:extLst>
              <a:ext uri="{FF2B5EF4-FFF2-40B4-BE49-F238E27FC236}">
                <a16:creationId xmlns:a16="http://schemas.microsoft.com/office/drawing/2014/main" id="{F05E339C-EDAF-458B-AAFE-4768343130A7}"/>
              </a:ext>
            </a:extLst>
          </p:cNvPr>
          <p:cNvSpPr txBox="1"/>
          <p:nvPr/>
        </p:nvSpPr>
        <p:spPr>
          <a:xfrm>
            <a:off x="4572000" y="9475569"/>
            <a:ext cx="9144000" cy="646331"/>
          </a:xfrm>
          <a:prstGeom prst="rect">
            <a:avLst/>
          </a:prstGeom>
          <a:noFill/>
        </p:spPr>
        <p:txBody>
          <a:bodyPr wrap="square">
            <a:spAutoFit/>
          </a:bodyPr>
          <a:lstStyle/>
          <a:p>
            <a:pPr algn="l">
              <a:buFont typeface="Arial" panose="020B0604020202020204" pitchFamily="34" charset="0"/>
              <a:buChar char="•"/>
            </a:pPr>
            <a:r>
              <a:rPr lang="fr-FR" b="0" i="0" dirty="0">
                <a:solidFill>
                  <a:schemeClr val="bg1"/>
                </a:solidFill>
                <a:effectLst/>
              </a:rPr>
              <a:t>L’IP helper permet de </a:t>
            </a:r>
            <a:r>
              <a:rPr lang="fr-FR" b="1" i="0" dirty="0">
                <a:solidFill>
                  <a:schemeClr val="bg1"/>
                </a:solidFill>
                <a:effectLst/>
              </a:rPr>
              <a:t>transmettre les diffusions DHCP</a:t>
            </a:r>
            <a:r>
              <a:rPr lang="fr-FR" b="0" i="0" dirty="0">
                <a:solidFill>
                  <a:schemeClr val="bg1"/>
                </a:solidFill>
                <a:effectLst/>
              </a:rPr>
              <a:t> (Dynamic Host Configuration Protocol) là où elles doivent aller.</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605159" y="2953726"/>
            <a:ext cx="11077682" cy="4379549"/>
            <a:chOff x="0" y="0"/>
            <a:chExt cx="14770243" cy="5839399"/>
          </a:xfrm>
        </p:grpSpPr>
        <p:sp>
          <p:nvSpPr>
            <p:cNvPr id="3" name="Freeform 3"/>
            <p:cNvSpPr/>
            <p:nvPr/>
          </p:nvSpPr>
          <p:spPr>
            <a:xfrm>
              <a:off x="0" y="0"/>
              <a:ext cx="14770227" cy="5839460"/>
            </a:xfrm>
            <a:custGeom>
              <a:avLst/>
              <a:gdLst/>
              <a:ahLst/>
              <a:cxnLst/>
              <a:rect l="l" t="t" r="r" b="b"/>
              <a:pathLst>
                <a:path w="14770227" h="5839460">
                  <a:moveTo>
                    <a:pt x="0" y="0"/>
                  </a:moveTo>
                  <a:lnTo>
                    <a:pt x="14770227" y="0"/>
                  </a:lnTo>
                  <a:lnTo>
                    <a:pt x="14770227" y="5839460"/>
                  </a:lnTo>
                  <a:lnTo>
                    <a:pt x="0" y="5839460"/>
                  </a:lnTo>
                  <a:lnTo>
                    <a:pt x="0" y="0"/>
                  </a:lnTo>
                  <a:close/>
                </a:path>
              </a:pathLst>
            </a:custGeom>
            <a:blipFill>
              <a:blip r:embed="rId2"/>
              <a:stretch>
                <a:fillRect b="1"/>
              </a:stretch>
            </a:blipFill>
          </p:spPr>
          <p:txBody>
            <a:bodyPr/>
            <a:lstStyle/>
            <a:p>
              <a:endParaRPr lang="fr-FR"/>
            </a:p>
          </p:txBody>
        </p:sp>
      </p:grpSp>
      <p:sp>
        <p:nvSpPr>
          <p:cNvPr id="4" name="TextBox 4"/>
          <p:cNvSpPr txBox="1"/>
          <p:nvPr/>
        </p:nvSpPr>
        <p:spPr>
          <a:xfrm>
            <a:off x="5143500" y="544513"/>
            <a:ext cx="8001000"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Bebas Neue Cyrillic"/>
              </a:rPr>
              <a:t>la demande du client au serveur dhcp</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40" b="-1740"/>
              </a:stretch>
            </a:blipFill>
          </p:spPr>
          <p:txBody>
            <a:bodyPr/>
            <a:lstStyle/>
            <a:p>
              <a:endParaRPr lang="fr-FR"/>
            </a:p>
          </p:txBody>
        </p:sp>
      </p:grpSp>
      <p:sp>
        <p:nvSpPr>
          <p:cNvPr id="4" name="TextBox 4"/>
          <p:cNvSpPr txBox="1"/>
          <p:nvPr/>
        </p:nvSpPr>
        <p:spPr>
          <a:xfrm>
            <a:off x="3298167" y="-101600"/>
            <a:ext cx="10946293" cy="1366648"/>
          </a:xfrm>
          <a:prstGeom prst="rect">
            <a:avLst/>
          </a:prstGeom>
        </p:spPr>
        <p:txBody>
          <a:bodyPr lIns="0" tIns="0" rIns="0" bIns="0" rtlCol="0" anchor="t">
            <a:spAutoFit/>
          </a:bodyPr>
          <a:lstStyle/>
          <a:p>
            <a:pPr algn="ctr">
              <a:lnSpc>
                <a:spcPts val="9197"/>
              </a:lnSpc>
            </a:pPr>
            <a:r>
              <a:rPr lang="en-US" sz="6569">
                <a:solidFill>
                  <a:srgbClr val="FFFFFF"/>
                </a:solidFill>
                <a:latin typeface="Bebas Neue Cyrillic"/>
              </a:rPr>
              <a:t>ARP/ICMP</a:t>
            </a:r>
          </a:p>
        </p:txBody>
      </p:sp>
      <p:sp>
        <p:nvSpPr>
          <p:cNvPr id="5" name="TextBox 5"/>
          <p:cNvSpPr txBox="1"/>
          <p:nvPr/>
        </p:nvSpPr>
        <p:spPr>
          <a:xfrm>
            <a:off x="4584758" y="1595557"/>
            <a:ext cx="8373110" cy="91474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Analyse de trame </a:t>
            </a:r>
          </a:p>
        </p:txBody>
      </p:sp>
      <p:sp>
        <p:nvSpPr>
          <p:cNvPr id="6" name="TextBox 6"/>
          <p:cNvSpPr txBox="1"/>
          <p:nvPr/>
        </p:nvSpPr>
        <p:spPr>
          <a:xfrm>
            <a:off x="6028113" y="2548689"/>
            <a:ext cx="5486400" cy="1038565"/>
          </a:xfrm>
          <a:prstGeom prst="rect">
            <a:avLst/>
          </a:prstGeom>
        </p:spPr>
        <p:txBody>
          <a:bodyPr lIns="0" tIns="0" rIns="0" bIns="0" rtlCol="0" anchor="t">
            <a:spAutoFit/>
          </a:bodyPr>
          <a:lstStyle/>
          <a:p>
            <a:pPr algn="ctr">
              <a:lnSpc>
                <a:spcPts val="7000"/>
              </a:lnSpc>
            </a:pPr>
            <a:r>
              <a:rPr lang="en-US" sz="4000">
                <a:solidFill>
                  <a:srgbClr val="FFFFFF"/>
                </a:solidFill>
                <a:latin typeface="Bebas Neue Cyrillic"/>
              </a:rPr>
              <a:t>ARP :</a:t>
            </a:r>
          </a:p>
        </p:txBody>
      </p:sp>
      <p:sp>
        <p:nvSpPr>
          <p:cNvPr id="7" name="TextBox 7"/>
          <p:cNvSpPr txBox="1"/>
          <p:nvPr/>
        </p:nvSpPr>
        <p:spPr>
          <a:xfrm>
            <a:off x="9908489" y="8198461"/>
            <a:ext cx="3703320" cy="1521251"/>
          </a:xfrm>
          <a:prstGeom prst="rect">
            <a:avLst/>
          </a:prstGeom>
        </p:spPr>
        <p:txBody>
          <a:bodyPr lIns="0" tIns="0" rIns="0" bIns="0" rtlCol="0" anchor="t">
            <a:spAutoFit/>
          </a:bodyPr>
          <a:lstStyle/>
          <a:p>
            <a:pPr algn="l">
              <a:lnSpc>
                <a:spcPts val="5530"/>
              </a:lnSpc>
            </a:pPr>
            <a:r>
              <a:rPr lang="en-US" sz="2799">
                <a:solidFill>
                  <a:srgbClr val="FFFFFF"/>
                </a:solidFill>
                <a:latin typeface="Bebas Neue Cyrillic"/>
              </a:rPr>
              <a:t>@MAC : 00:00:00:00:00:00 		    (broadcast)</a:t>
            </a:r>
          </a:p>
        </p:txBody>
      </p:sp>
      <p:grpSp>
        <p:nvGrpSpPr>
          <p:cNvPr id="8" name="Group 8"/>
          <p:cNvGrpSpPr/>
          <p:nvPr/>
        </p:nvGrpSpPr>
        <p:grpSpPr>
          <a:xfrm>
            <a:off x="5037513" y="3559547"/>
            <a:ext cx="7467591" cy="4211101"/>
            <a:chOff x="0" y="0"/>
            <a:chExt cx="9956788" cy="5614801"/>
          </a:xfrm>
        </p:grpSpPr>
        <p:sp>
          <p:nvSpPr>
            <p:cNvPr id="9" name="Freeform 9"/>
            <p:cNvSpPr/>
            <p:nvPr/>
          </p:nvSpPr>
          <p:spPr>
            <a:xfrm>
              <a:off x="0" y="0"/>
              <a:ext cx="9956800" cy="5614797"/>
            </a:xfrm>
            <a:custGeom>
              <a:avLst/>
              <a:gdLst/>
              <a:ahLst/>
              <a:cxnLst/>
              <a:rect l="l" t="t" r="r" b="b"/>
              <a:pathLst>
                <a:path w="9956800" h="5614797">
                  <a:moveTo>
                    <a:pt x="0" y="0"/>
                  </a:moveTo>
                  <a:lnTo>
                    <a:pt x="9956800" y="0"/>
                  </a:lnTo>
                  <a:lnTo>
                    <a:pt x="9956800" y="5614797"/>
                  </a:lnTo>
                  <a:lnTo>
                    <a:pt x="0" y="5614797"/>
                  </a:lnTo>
                  <a:lnTo>
                    <a:pt x="0" y="0"/>
                  </a:lnTo>
                  <a:close/>
                </a:path>
              </a:pathLst>
            </a:custGeom>
            <a:blipFill>
              <a:blip r:embed="rId4"/>
              <a:stretch>
                <a:fillRect t="-30968" b="-30968"/>
              </a:stretch>
            </a:blipFill>
          </p:spPr>
          <p:txBody>
            <a:bodyPr/>
            <a:lstStyle/>
            <a:p>
              <a:endParaRPr lang="fr-FR"/>
            </a:p>
          </p:txBody>
        </p:sp>
      </p:grpSp>
      <p:sp>
        <p:nvSpPr>
          <p:cNvPr id="10" name="TextBox 10"/>
          <p:cNvSpPr txBox="1"/>
          <p:nvPr/>
        </p:nvSpPr>
        <p:spPr>
          <a:xfrm>
            <a:off x="3073447" y="8268534"/>
            <a:ext cx="3703320" cy="815930"/>
          </a:xfrm>
          <a:prstGeom prst="rect">
            <a:avLst/>
          </a:prstGeom>
        </p:spPr>
        <p:txBody>
          <a:bodyPr lIns="0" tIns="0" rIns="0" bIns="0" rtlCol="0" anchor="t">
            <a:spAutoFit/>
          </a:bodyPr>
          <a:lstStyle/>
          <a:p>
            <a:pPr algn="l">
              <a:lnSpc>
                <a:spcPts val="5530"/>
              </a:lnSpc>
            </a:pPr>
            <a:r>
              <a:rPr lang="en-US" sz="2799">
                <a:solidFill>
                  <a:srgbClr val="FFFFFF"/>
                </a:solidFill>
                <a:latin typeface="Bebas Neue Cyrillic"/>
              </a:rPr>
              <a:t>@IP : 192.168.30.1		</a:t>
            </a:r>
          </a:p>
        </p:txBody>
      </p:sp>
      <p:sp>
        <p:nvSpPr>
          <p:cNvPr id="11" name="TextBox 11"/>
          <p:cNvSpPr txBox="1"/>
          <p:nvPr/>
        </p:nvSpPr>
        <p:spPr>
          <a:xfrm>
            <a:off x="5741668" y="7606382"/>
            <a:ext cx="5227320" cy="815930"/>
          </a:xfrm>
          <a:prstGeom prst="rect">
            <a:avLst/>
          </a:prstGeom>
        </p:spPr>
        <p:txBody>
          <a:bodyPr lIns="0" tIns="0" rIns="0" bIns="0" rtlCol="0" anchor="t">
            <a:spAutoFit/>
          </a:bodyPr>
          <a:lstStyle/>
          <a:p>
            <a:pPr algn="ctr">
              <a:lnSpc>
                <a:spcPts val="5530"/>
              </a:lnSpc>
            </a:pPr>
            <a:r>
              <a:rPr lang="en-US" sz="2799">
                <a:solidFill>
                  <a:srgbClr val="FFFFFF"/>
                </a:solidFill>
                <a:latin typeface="Bebas Neue Cyrillic"/>
              </a:rPr>
              <a:t>Target Mac ADRESS &amp; Target IP ADRESS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36298" y="2493019"/>
            <a:ext cx="15815405" cy="6765281"/>
            <a:chOff x="0" y="0"/>
            <a:chExt cx="21087207" cy="9020375"/>
          </a:xfrm>
        </p:grpSpPr>
        <p:sp>
          <p:nvSpPr>
            <p:cNvPr id="3" name="Freeform 3"/>
            <p:cNvSpPr/>
            <p:nvPr/>
          </p:nvSpPr>
          <p:spPr>
            <a:xfrm>
              <a:off x="0" y="0"/>
              <a:ext cx="21087207" cy="9020429"/>
            </a:xfrm>
            <a:custGeom>
              <a:avLst/>
              <a:gdLst/>
              <a:ahLst/>
              <a:cxnLst/>
              <a:rect l="l" t="t" r="r" b="b"/>
              <a:pathLst>
                <a:path w="21087207" h="9020429">
                  <a:moveTo>
                    <a:pt x="0" y="0"/>
                  </a:moveTo>
                  <a:lnTo>
                    <a:pt x="21087207" y="0"/>
                  </a:lnTo>
                  <a:lnTo>
                    <a:pt x="21087207" y="9020429"/>
                  </a:lnTo>
                  <a:lnTo>
                    <a:pt x="0" y="9020429"/>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6709438" y="165100"/>
            <a:ext cx="4453930" cy="1749425"/>
          </a:xfrm>
          <a:prstGeom prst="rect">
            <a:avLst/>
          </a:prstGeom>
        </p:spPr>
        <p:txBody>
          <a:bodyPr lIns="0" tIns="0" rIns="0" bIns="0" rtlCol="0" anchor="t">
            <a:spAutoFit/>
          </a:bodyPr>
          <a:lstStyle/>
          <a:p>
            <a:pPr algn="ctr">
              <a:lnSpc>
                <a:spcPts val="7000"/>
              </a:lnSpc>
            </a:pPr>
            <a:r>
              <a:rPr lang="en-US" sz="5000">
                <a:solidFill>
                  <a:srgbClr val="FFFFFF"/>
                </a:solidFill>
                <a:latin typeface="Bebas Neue Cyrillic"/>
              </a:rPr>
              <a:t>dhcp client-serveur</a:t>
            </a:r>
          </a:p>
          <a:p>
            <a:pPr algn="ctr">
              <a:lnSpc>
                <a:spcPts val="7000"/>
              </a:lnSpc>
              <a:spcBef>
                <a:spcPct val="0"/>
              </a:spcBef>
            </a:pPr>
            <a:r>
              <a:rPr lang="en-US" sz="5000">
                <a:solidFill>
                  <a:srgbClr val="FFFFFF"/>
                </a:solidFill>
                <a:latin typeface="Bebas Neue Cyrillic"/>
              </a:rPr>
              <a:t>(config du pool dhcp)</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280698" y="439738"/>
            <a:ext cx="1726605" cy="1707647"/>
          </a:xfrm>
          <a:prstGeom prst="rect">
            <a:avLst/>
          </a:prstGeom>
        </p:spPr>
        <p:txBody>
          <a:bodyPr wrap="square" lIns="0" tIns="0" rIns="0" bIns="0" rtlCol="0" anchor="t">
            <a:spAutoFit/>
          </a:bodyPr>
          <a:lstStyle/>
          <a:p>
            <a:pPr algn="ctr">
              <a:lnSpc>
                <a:spcPts val="7000"/>
              </a:lnSpc>
            </a:pPr>
            <a:r>
              <a:rPr lang="en-US" sz="4999" dirty="0">
                <a:solidFill>
                  <a:srgbClr val="FFFFFF"/>
                </a:solidFill>
                <a:latin typeface="Bebas Neue Cyrillic"/>
              </a:rPr>
              <a:t>Nat/pat</a:t>
            </a:r>
          </a:p>
        </p:txBody>
      </p:sp>
      <p:sp>
        <p:nvSpPr>
          <p:cNvPr id="3" name="TextBox 3"/>
          <p:cNvSpPr txBox="1"/>
          <p:nvPr/>
        </p:nvSpPr>
        <p:spPr>
          <a:xfrm>
            <a:off x="0" y="1948755"/>
            <a:ext cx="18288000" cy="2740025"/>
          </a:xfrm>
          <a:prstGeom prst="rect">
            <a:avLst/>
          </a:prstGeom>
        </p:spPr>
        <p:txBody>
          <a:bodyPr lIns="0" tIns="0" rIns="0" bIns="0" rtlCol="0" anchor="t">
            <a:spAutoFit/>
          </a:bodyPr>
          <a:lstStyle/>
          <a:p>
            <a:pPr algn="ctr">
              <a:lnSpc>
                <a:spcPts val="7000"/>
              </a:lnSpc>
            </a:pPr>
            <a:r>
              <a:rPr lang="en-US" sz="4999" dirty="0">
                <a:solidFill>
                  <a:srgbClr val="FFFFFF"/>
                </a:solidFill>
                <a:latin typeface="Bebas Neue Cyrillic"/>
              </a:rPr>
              <a:t>Le NAT (Network Address Translation) </a:t>
            </a:r>
            <a:r>
              <a:rPr lang="en-US" sz="4999" dirty="0" err="1">
                <a:solidFill>
                  <a:srgbClr val="FFFFFF"/>
                </a:solidFill>
                <a:latin typeface="Bebas Neue Cyrillic"/>
              </a:rPr>
              <a:t>est</a:t>
            </a:r>
            <a:r>
              <a:rPr lang="en-US" sz="4999" dirty="0">
                <a:solidFill>
                  <a:srgbClr val="FFFFFF"/>
                </a:solidFill>
                <a:latin typeface="Bebas Neue Cyrillic"/>
              </a:rPr>
              <a:t> </a:t>
            </a:r>
            <a:r>
              <a:rPr lang="en-US" sz="4999" dirty="0" err="1">
                <a:solidFill>
                  <a:srgbClr val="FFFFFF"/>
                </a:solidFill>
                <a:latin typeface="Bebas Neue Cyrillic"/>
              </a:rPr>
              <a:t>une</a:t>
            </a:r>
            <a:r>
              <a:rPr lang="en-US" sz="4999" dirty="0">
                <a:solidFill>
                  <a:srgbClr val="FFFFFF"/>
                </a:solidFill>
                <a:latin typeface="Bebas Neue Cyrillic"/>
              </a:rPr>
              <a:t> technique </a:t>
            </a:r>
            <a:r>
              <a:rPr lang="en-US" sz="4999" dirty="0" err="1">
                <a:solidFill>
                  <a:srgbClr val="FFFFFF"/>
                </a:solidFill>
                <a:latin typeface="Bebas Neue Cyrillic"/>
              </a:rPr>
              <a:t>utilisée</a:t>
            </a:r>
            <a:r>
              <a:rPr lang="en-US" sz="4999" dirty="0">
                <a:solidFill>
                  <a:srgbClr val="FFFFFF"/>
                </a:solidFill>
                <a:latin typeface="Bebas Neue Cyrillic"/>
              </a:rPr>
              <a:t> pour modifier les </a:t>
            </a:r>
            <a:r>
              <a:rPr lang="en-US" sz="4999" dirty="0" err="1">
                <a:solidFill>
                  <a:srgbClr val="FFFFFF"/>
                </a:solidFill>
                <a:latin typeface="Bebas Neue Cyrillic"/>
              </a:rPr>
              <a:t>adresses</a:t>
            </a:r>
            <a:r>
              <a:rPr lang="en-US" sz="4999" dirty="0">
                <a:solidFill>
                  <a:srgbClr val="FFFFFF"/>
                </a:solidFill>
                <a:latin typeface="Bebas Neue Cyrillic"/>
              </a:rPr>
              <a:t> IP dans les </a:t>
            </a:r>
            <a:r>
              <a:rPr lang="en-US" sz="4999" dirty="0" err="1">
                <a:solidFill>
                  <a:srgbClr val="FFFFFF"/>
                </a:solidFill>
                <a:latin typeface="Bebas Neue Cyrillic"/>
              </a:rPr>
              <a:t>en-têtes</a:t>
            </a:r>
            <a:r>
              <a:rPr lang="en-US" sz="4999" dirty="0">
                <a:solidFill>
                  <a:srgbClr val="FFFFFF"/>
                </a:solidFill>
                <a:latin typeface="Bebas Neue Cyrillic"/>
              </a:rPr>
              <a:t> des </a:t>
            </a:r>
            <a:r>
              <a:rPr lang="en-US" sz="4999" dirty="0" err="1">
                <a:solidFill>
                  <a:srgbClr val="FFFFFF"/>
                </a:solidFill>
                <a:latin typeface="Bebas Neue Cyrillic"/>
              </a:rPr>
              <a:t>paquets</a:t>
            </a:r>
            <a:r>
              <a:rPr lang="en-US" sz="4999" dirty="0">
                <a:solidFill>
                  <a:srgbClr val="FFFFFF"/>
                </a:solidFill>
                <a:latin typeface="Bebas Neue Cyrillic"/>
              </a:rPr>
              <a:t> </a:t>
            </a:r>
            <a:r>
              <a:rPr lang="en-US" sz="4999" dirty="0" err="1">
                <a:solidFill>
                  <a:srgbClr val="FFFFFF"/>
                </a:solidFill>
                <a:latin typeface="Bebas Neue Cyrillic"/>
              </a:rPr>
              <a:t>en</a:t>
            </a:r>
            <a:r>
              <a:rPr lang="en-US" sz="4999" dirty="0">
                <a:solidFill>
                  <a:srgbClr val="FFFFFF"/>
                </a:solidFill>
                <a:latin typeface="Bebas Neue Cyrillic"/>
              </a:rPr>
              <a:t> </a:t>
            </a:r>
            <a:r>
              <a:rPr lang="en-US" sz="4999" dirty="0" err="1">
                <a:solidFill>
                  <a:srgbClr val="FFFFFF"/>
                </a:solidFill>
                <a:latin typeface="Bebas Neue Cyrillic"/>
              </a:rPr>
              <a:t>cours</a:t>
            </a:r>
            <a:r>
              <a:rPr lang="en-US" sz="4999" dirty="0">
                <a:solidFill>
                  <a:srgbClr val="FFFFFF"/>
                </a:solidFill>
                <a:latin typeface="Bebas Neue Cyrillic"/>
              </a:rPr>
              <a:t> de </a:t>
            </a:r>
            <a:r>
              <a:rPr lang="en-US" sz="4999" dirty="0" err="1">
                <a:solidFill>
                  <a:srgbClr val="FFFFFF"/>
                </a:solidFill>
                <a:latin typeface="Bebas Neue Cyrillic"/>
              </a:rPr>
              <a:t>transfert</a:t>
            </a:r>
            <a:r>
              <a:rPr lang="en-US" sz="4999" dirty="0">
                <a:solidFill>
                  <a:srgbClr val="FFFFFF"/>
                </a:solidFill>
                <a:latin typeface="Bebas Neue Cyrillic"/>
              </a:rPr>
              <a:t> à travers un </a:t>
            </a:r>
            <a:r>
              <a:rPr lang="en-US" sz="4999" dirty="0" err="1">
                <a:solidFill>
                  <a:srgbClr val="FFFFFF"/>
                </a:solidFill>
                <a:latin typeface="Bebas Neue Cyrillic"/>
              </a:rPr>
              <a:t>routeur</a:t>
            </a:r>
            <a:r>
              <a:rPr lang="en-US" sz="4999" dirty="0">
                <a:solidFill>
                  <a:srgbClr val="FFFFFF"/>
                </a:solidFill>
                <a:latin typeface="Bebas Neue Cyrillic"/>
              </a:rPr>
              <a:t> </a:t>
            </a:r>
            <a:r>
              <a:rPr lang="en-US" sz="4999" dirty="0" err="1">
                <a:solidFill>
                  <a:srgbClr val="FFFFFF"/>
                </a:solidFill>
                <a:latin typeface="Bebas Neue Cyrillic"/>
              </a:rPr>
              <a:t>ou</a:t>
            </a:r>
            <a:r>
              <a:rPr lang="en-US" sz="4999" dirty="0">
                <a:solidFill>
                  <a:srgbClr val="FFFFFF"/>
                </a:solidFill>
                <a:latin typeface="Bebas Neue Cyrillic"/>
              </a:rPr>
              <a:t> un pare-feu.</a:t>
            </a:r>
          </a:p>
        </p:txBody>
      </p:sp>
      <p:sp>
        <p:nvSpPr>
          <p:cNvPr id="4" name="TextBox 4"/>
          <p:cNvSpPr txBox="1"/>
          <p:nvPr/>
        </p:nvSpPr>
        <p:spPr>
          <a:xfrm>
            <a:off x="0" y="5685182"/>
            <a:ext cx="18288000" cy="2740025"/>
          </a:xfrm>
          <a:prstGeom prst="rect">
            <a:avLst/>
          </a:prstGeom>
        </p:spPr>
        <p:txBody>
          <a:bodyPr lIns="0" tIns="0" rIns="0" bIns="0" rtlCol="0" anchor="t">
            <a:spAutoFit/>
          </a:bodyPr>
          <a:lstStyle/>
          <a:p>
            <a:pPr algn="ctr">
              <a:lnSpc>
                <a:spcPts val="7000"/>
              </a:lnSpc>
            </a:pPr>
            <a:r>
              <a:rPr lang="en-US" sz="4999" dirty="0">
                <a:solidFill>
                  <a:srgbClr val="FFFFFF"/>
                </a:solidFill>
                <a:latin typeface="Bebas Neue Cyrillic"/>
              </a:rPr>
              <a:t>Le PAT (Port Address Translation), </a:t>
            </a:r>
            <a:r>
              <a:rPr lang="en-US" sz="4999" dirty="0" err="1">
                <a:solidFill>
                  <a:srgbClr val="FFFFFF"/>
                </a:solidFill>
                <a:latin typeface="Bebas Neue Cyrillic"/>
              </a:rPr>
              <a:t>également</a:t>
            </a:r>
            <a:r>
              <a:rPr lang="en-US" sz="4999" dirty="0">
                <a:solidFill>
                  <a:srgbClr val="FFFFFF"/>
                </a:solidFill>
                <a:latin typeface="Bebas Neue Cyrillic"/>
              </a:rPr>
              <a:t> </a:t>
            </a:r>
            <a:r>
              <a:rPr lang="en-US" sz="4999" dirty="0" err="1">
                <a:solidFill>
                  <a:srgbClr val="FFFFFF"/>
                </a:solidFill>
                <a:latin typeface="Bebas Neue Cyrillic"/>
              </a:rPr>
              <a:t>connu</a:t>
            </a:r>
            <a:r>
              <a:rPr lang="en-US" sz="4999" dirty="0">
                <a:solidFill>
                  <a:srgbClr val="FFFFFF"/>
                </a:solidFill>
                <a:latin typeface="Bebas Neue Cyrillic"/>
              </a:rPr>
              <a:t> sous le nom de NAT Overload, </a:t>
            </a:r>
            <a:r>
              <a:rPr lang="en-US" sz="4999" dirty="0" err="1">
                <a:solidFill>
                  <a:srgbClr val="FFFFFF"/>
                </a:solidFill>
                <a:latin typeface="Bebas Neue Cyrillic"/>
              </a:rPr>
              <a:t>est</a:t>
            </a:r>
            <a:r>
              <a:rPr lang="en-US" sz="4999" dirty="0">
                <a:solidFill>
                  <a:srgbClr val="FFFFFF"/>
                </a:solidFill>
                <a:latin typeface="Bebas Neue Cyrillic"/>
              </a:rPr>
              <a:t> </a:t>
            </a:r>
            <a:r>
              <a:rPr lang="en-US" sz="4999" dirty="0" err="1">
                <a:solidFill>
                  <a:srgbClr val="FFFFFF"/>
                </a:solidFill>
                <a:latin typeface="Bebas Neue Cyrillic"/>
              </a:rPr>
              <a:t>une</a:t>
            </a:r>
            <a:r>
              <a:rPr lang="en-US" sz="4999" dirty="0">
                <a:solidFill>
                  <a:srgbClr val="FFFFFF"/>
                </a:solidFill>
                <a:latin typeface="Bebas Neue Cyrillic"/>
              </a:rPr>
              <a:t> extension du NAT </a:t>
            </a:r>
            <a:r>
              <a:rPr lang="en-US" sz="4999" dirty="0" err="1">
                <a:solidFill>
                  <a:srgbClr val="FFFFFF"/>
                </a:solidFill>
                <a:latin typeface="Bebas Neue Cyrillic"/>
              </a:rPr>
              <a:t>où</a:t>
            </a:r>
            <a:r>
              <a:rPr lang="en-US" sz="4999" dirty="0">
                <a:solidFill>
                  <a:srgbClr val="FFFFFF"/>
                </a:solidFill>
                <a:latin typeface="Bebas Neue Cyrillic"/>
              </a:rPr>
              <a:t> </a:t>
            </a:r>
            <a:r>
              <a:rPr lang="en-US" sz="4999" dirty="0" err="1">
                <a:solidFill>
                  <a:srgbClr val="FF3131"/>
                </a:solidFill>
                <a:latin typeface="Bebas Neue Cyrillic"/>
              </a:rPr>
              <a:t>plusieurs</a:t>
            </a:r>
            <a:r>
              <a:rPr lang="en-US" sz="4999" dirty="0">
                <a:solidFill>
                  <a:srgbClr val="FF3131"/>
                </a:solidFill>
                <a:latin typeface="Bebas Neue Cyrillic"/>
              </a:rPr>
              <a:t> </a:t>
            </a:r>
            <a:r>
              <a:rPr lang="en-US" sz="4999" dirty="0" err="1">
                <a:solidFill>
                  <a:srgbClr val="FF3131"/>
                </a:solidFill>
                <a:latin typeface="Bebas Neue Cyrillic"/>
              </a:rPr>
              <a:t>adresses</a:t>
            </a:r>
            <a:r>
              <a:rPr lang="en-US" sz="4999" dirty="0">
                <a:solidFill>
                  <a:srgbClr val="FF3131"/>
                </a:solidFill>
                <a:latin typeface="Bebas Neue Cyrillic"/>
              </a:rPr>
              <a:t> IP </a:t>
            </a:r>
            <a:r>
              <a:rPr lang="en-US" sz="4999" dirty="0" err="1">
                <a:solidFill>
                  <a:srgbClr val="FF3131"/>
                </a:solidFill>
                <a:latin typeface="Bebas Neue Cyrillic"/>
              </a:rPr>
              <a:t>privées</a:t>
            </a:r>
            <a:r>
              <a:rPr lang="en-US" sz="4999" dirty="0">
                <a:solidFill>
                  <a:srgbClr val="FF3131"/>
                </a:solidFill>
                <a:latin typeface="Bebas Neue Cyrillic"/>
              </a:rPr>
              <a:t> </a:t>
            </a:r>
            <a:r>
              <a:rPr lang="en-US" sz="4999" dirty="0" err="1">
                <a:solidFill>
                  <a:srgbClr val="FF3131"/>
                </a:solidFill>
                <a:latin typeface="Bebas Neue Cyrillic"/>
              </a:rPr>
              <a:t>partagent</a:t>
            </a:r>
            <a:r>
              <a:rPr lang="en-US" sz="4999" dirty="0">
                <a:solidFill>
                  <a:srgbClr val="FF3131"/>
                </a:solidFill>
                <a:latin typeface="Bebas Neue Cyrillic"/>
              </a:rPr>
              <a:t> </a:t>
            </a:r>
            <a:r>
              <a:rPr lang="en-US" sz="4999" dirty="0" err="1">
                <a:solidFill>
                  <a:srgbClr val="FF3131"/>
                </a:solidFill>
                <a:latin typeface="Bebas Neue Cyrillic"/>
              </a:rPr>
              <a:t>une</a:t>
            </a:r>
            <a:r>
              <a:rPr lang="en-US" sz="4999" dirty="0">
                <a:solidFill>
                  <a:srgbClr val="FF3131"/>
                </a:solidFill>
                <a:latin typeface="Bebas Neue Cyrillic"/>
              </a:rPr>
              <a:t> </a:t>
            </a:r>
            <a:r>
              <a:rPr lang="en-US" sz="4999" dirty="0" err="1">
                <a:solidFill>
                  <a:srgbClr val="FF3131"/>
                </a:solidFill>
                <a:latin typeface="Bebas Neue Cyrillic"/>
              </a:rPr>
              <a:t>seule</a:t>
            </a:r>
            <a:r>
              <a:rPr lang="en-US" sz="4999" dirty="0">
                <a:solidFill>
                  <a:srgbClr val="FF3131"/>
                </a:solidFill>
                <a:latin typeface="Bebas Neue Cyrillic"/>
              </a:rPr>
              <a:t> </a:t>
            </a:r>
            <a:r>
              <a:rPr lang="en-US" sz="4999" dirty="0" err="1">
                <a:solidFill>
                  <a:srgbClr val="FF3131"/>
                </a:solidFill>
                <a:latin typeface="Bebas Neue Cyrillic"/>
              </a:rPr>
              <a:t>adresse</a:t>
            </a:r>
            <a:r>
              <a:rPr lang="en-US" sz="4999" dirty="0">
                <a:solidFill>
                  <a:srgbClr val="FF3131"/>
                </a:solidFill>
                <a:latin typeface="Bebas Neue Cyrillic"/>
              </a:rPr>
              <a:t> IP </a:t>
            </a:r>
            <a:r>
              <a:rPr lang="en-US" sz="4999" dirty="0" err="1">
                <a:solidFill>
                  <a:srgbClr val="FF3131"/>
                </a:solidFill>
                <a:latin typeface="Bebas Neue Cyrillic"/>
              </a:rPr>
              <a:t>publique</a:t>
            </a:r>
            <a:r>
              <a:rPr lang="en-US" sz="4999" dirty="0">
                <a:solidFill>
                  <a:srgbClr val="FF3131"/>
                </a:solidFill>
                <a:latin typeface="Bebas Neue Cyrillic"/>
              </a:rPr>
              <a:t> </a:t>
            </a:r>
            <a:r>
              <a:rPr lang="en-US" sz="4999" dirty="0" err="1">
                <a:solidFill>
                  <a:srgbClr val="FF3131"/>
                </a:solidFill>
                <a:latin typeface="Bebas Neue Cyrillic"/>
              </a:rPr>
              <a:t>en</a:t>
            </a:r>
            <a:r>
              <a:rPr lang="en-US" sz="4999" dirty="0">
                <a:solidFill>
                  <a:srgbClr val="FF3131"/>
                </a:solidFill>
                <a:latin typeface="Bebas Neue Cyrillic"/>
              </a:rPr>
              <a:t> </a:t>
            </a:r>
            <a:r>
              <a:rPr lang="en-US" sz="4999" dirty="0" err="1">
                <a:solidFill>
                  <a:srgbClr val="FF3131"/>
                </a:solidFill>
                <a:latin typeface="Bebas Neue Cyrillic"/>
              </a:rPr>
              <a:t>utilisant</a:t>
            </a:r>
            <a:r>
              <a:rPr lang="en-US" sz="4999" dirty="0">
                <a:solidFill>
                  <a:srgbClr val="FF3131"/>
                </a:solidFill>
                <a:latin typeface="Bebas Neue Cyrillic"/>
              </a:rPr>
              <a:t> des ports </a:t>
            </a:r>
            <a:r>
              <a:rPr lang="en-US" sz="4999" dirty="0" err="1">
                <a:solidFill>
                  <a:srgbClr val="FF3131"/>
                </a:solidFill>
                <a:latin typeface="Bebas Neue Cyrillic"/>
              </a:rPr>
              <a:t>uniques</a:t>
            </a:r>
            <a:r>
              <a:rPr lang="en-US" sz="4999" dirty="0">
                <a:solidFill>
                  <a:srgbClr val="FF3131"/>
                </a:solidFill>
                <a:latin typeface="Bebas Neue Cyrillic"/>
              </a:rPr>
              <a:t> pour identifier les </a:t>
            </a:r>
            <a:r>
              <a:rPr lang="en-US" sz="4999" dirty="0" err="1">
                <a:solidFill>
                  <a:srgbClr val="FF3131"/>
                </a:solidFill>
                <a:latin typeface="Bebas Neue Cyrillic"/>
              </a:rPr>
              <a:t>connexions</a:t>
            </a:r>
            <a:r>
              <a:rPr lang="en-US" sz="4999" dirty="0">
                <a:solidFill>
                  <a:srgbClr val="FFFFFF"/>
                </a:solidFill>
                <a:latin typeface="Bebas Neue Cyrillic"/>
              </a:rPr>
              <a:t>.</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761395" y="3741168"/>
            <a:ext cx="10765210" cy="2804665"/>
            <a:chOff x="0" y="0"/>
            <a:chExt cx="14353613" cy="3739553"/>
          </a:xfrm>
        </p:grpSpPr>
        <p:sp>
          <p:nvSpPr>
            <p:cNvPr id="3" name="Freeform 3"/>
            <p:cNvSpPr/>
            <p:nvPr/>
          </p:nvSpPr>
          <p:spPr>
            <a:xfrm>
              <a:off x="0" y="0"/>
              <a:ext cx="14353667" cy="3739515"/>
            </a:xfrm>
            <a:custGeom>
              <a:avLst/>
              <a:gdLst/>
              <a:ahLst/>
              <a:cxnLst/>
              <a:rect l="l" t="t" r="r" b="b"/>
              <a:pathLst>
                <a:path w="14353667" h="3739515">
                  <a:moveTo>
                    <a:pt x="0" y="0"/>
                  </a:moveTo>
                  <a:lnTo>
                    <a:pt x="14353667" y="0"/>
                  </a:lnTo>
                  <a:lnTo>
                    <a:pt x="14353667" y="3739515"/>
                  </a:lnTo>
                  <a:lnTo>
                    <a:pt x="0" y="3739515"/>
                  </a:lnTo>
                  <a:lnTo>
                    <a:pt x="0" y="0"/>
                  </a:lnTo>
                  <a:close/>
                </a:path>
              </a:pathLst>
            </a:custGeom>
            <a:blipFill>
              <a:blip r:embed="rId2"/>
              <a:stretch>
                <a:fillRect b="-1"/>
              </a:stretch>
            </a:blipFill>
          </p:spPr>
          <p:txBody>
            <a:bodyPr/>
            <a:lstStyle/>
            <a:p>
              <a:endParaRPr lang="fr-FR"/>
            </a:p>
          </p:txBody>
        </p:sp>
      </p:grpSp>
      <p:sp>
        <p:nvSpPr>
          <p:cNvPr id="4" name="TextBox 4"/>
          <p:cNvSpPr txBox="1"/>
          <p:nvPr/>
        </p:nvSpPr>
        <p:spPr>
          <a:xfrm>
            <a:off x="6636609" y="819150"/>
            <a:ext cx="449391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Topologie du réseaux</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475279" y="195325"/>
            <a:ext cx="10139368" cy="5364953"/>
            <a:chOff x="0" y="0"/>
            <a:chExt cx="13519157" cy="7153271"/>
          </a:xfrm>
        </p:grpSpPr>
        <p:sp>
          <p:nvSpPr>
            <p:cNvPr id="3" name="Freeform 3"/>
            <p:cNvSpPr/>
            <p:nvPr/>
          </p:nvSpPr>
          <p:spPr>
            <a:xfrm>
              <a:off x="0" y="0"/>
              <a:ext cx="13519150" cy="7153275"/>
            </a:xfrm>
            <a:custGeom>
              <a:avLst/>
              <a:gdLst/>
              <a:ahLst/>
              <a:cxnLst/>
              <a:rect l="l" t="t" r="r" b="b"/>
              <a:pathLst>
                <a:path w="13519150" h="7153275">
                  <a:moveTo>
                    <a:pt x="0" y="0"/>
                  </a:moveTo>
                  <a:lnTo>
                    <a:pt x="13519150" y="0"/>
                  </a:lnTo>
                  <a:lnTo>
                    <a:pt x="13519150" y="7153275"/>
                  </a:lnTo>
                  <a:lnTo>
                    <a:pt x="0" y="7153275"/>
                  </a:lnTo>
                  <a:lnTo>
                    <a:pt x="0" y="0"/>
                  </a:lnTo>
                  <a:close/>
                </a:path>
              </a:pathLst>
            </a:custGeom>
            <a:blipFill>
              <a:blip r:embed="rId2"/>
              <a:stretch>
                <a:fillRect l="-4494" r="-4495"/>
              </a:stretch>
            </a:blipFill>
          </p:spPr>
          <p:txBody>
            <a:bodyPr/>
            <a:lstStyle/>
            <a:p>
              <a:endParaRPr lang="fr-FR"/>
            </a:p>
          </p:txBody>
        </p:sp>
      </p:grpSp>
      <p:grpSp>
        <p:nvGrpSpPr>
          <p:cNvPr id="4" name="Group 4"/>
          <p:cNvGrpSpPr/>
          <p:nvPr/>
        </p:nvGrpSpPr>
        <p:grpSpPr>
          <a:xfrm>
            <a:off x="475279" y="5802528"/>
            <a:ext cx="8668721" cy="1192431"/>
            <a:chOff x="0" y="0"/>
            <a:chExt cx="11558295" cy="1589908"/>
          </a:xfrm>
        </p:grpSpPr>
        <p:sp>
          <p:nvSpPr>
            <p:cNvPr id="5" name="Freeform 5"/>
            <p:cNvSpPr/>
            <p:nvPr/>
          </p:nvSpPr>
          <p:spPr>
            <a:xfrm>
              <a:off x="0" y="0"/>
              <a:ext cx="11558270" cy="1589913"/>
            </a:xfrm>
            <a:custGeom>
              <a:avLst/>
              <a:gdLst/>
              <a:ahLst/>
              <a:cxnLst/>
              <a:rect l="l" t="t" r="r" b="b"/>
              <a:pathLst>
                <a:path w="11558270" h="1589913">
                  <a:moveTo>
                    <a:pt x="0" y="0"/>
                  </a:moveTo>
                  <a:lnTo>
                    <a:pt x="11558270" y="0"/>
                  </a:lnTo>
                  <a:lnTo>
                    <a:pt x="11558270" y="1589913"/>
                  </a:lnTo>
                  <a:lnTo>
                    <a:pt x="0" y="1589913"/>
                  </a:lnTo>
                  <a:lnTo>
                    <a:pt x="0" y="0"/>
                  </a:lnTo>
                  <a:close/>
                </a:path>
              </a:pathLst>
            </a:custGeom>
            <a:blipFill>
              <a:blip r:embed="rId3"/>
              <a:stretch>
                <a:fillRect l="-15093" r="-15093"/>
              </a:stretch>
            </a:blipFill>
          </p:spPr>
          <p:txBody>
            <a:bodyPr/>
            <a:lstStyle/>
            <a:p>
              <a:endParaRPr lang="fr-FR"/>
            </a:p>
          </p:txBody>
        </p:sp>
      </p:grpSp>
      <p:grpSp>
        <p:nvGrpSpPr>
          <p:cNvPr id="6" name="Group 6"/>
          <p:cNvGrpSpPr/>
          <p:nvPr/>
        </p:nvGrpSpPr>
        <p:grpSpPr>
          <a:xfrm>
            <a:off x="475279" y="7233083"/>
            <a:ext cx="7799691" cy="2320767"/>
            <a:chOff x="0" y="0"/>
            <a:chExt cx="10399588" cy="3094356"/>
          </a:xfrm>
        </p:grpSpPr>
        <p:sp>
          <p:nvSpPr>
            <p:cNvPr id="7" name="Freeform 7"/>
            <p:cNvSpPr/>
            <p:nvPr/>
          </p:nvSpPr>
          <p:spPr>
            <a:xfrm>
              <a:off x="0" y="0"/>
              <a:ext cx="10399649" cy="3094355"/>
            </a:xfrm>
            <a:custGeom>
              <a:avLst/>
              <a:gdLst/>
              <a:ahLst/>
              <a:cxnLst/>
              <a:rect l="l" t="t" r="r" b="b"/>
              <a:pathLst>
                <a:path w="10399649" h="3094355">
                  <a:moveTo>
                    <a:pt x="0" y="0"/>
                  </a:moveTo>
                  <a:lnTo>
                    <a:pt x="10399649" y="0"/>
                  </a:lnTo>
                  <a:lnTo>
                    <a:pt x="10399649" y="3094355"/>
                  </a:lnTo>
                  <a:lnTo>
                    <a:pt x="0" y="3094355"/>
                  </a:lnTo>
                  <a:lnTo>
                    <a:pt x="0" y="0"/>
                  </a:lnTo>
                  <a:close/>
                </a:path>
              </a:pathLst>
            </a:custGeom>
            <a:blipFill>
              <a:blip r:embed="rId4"/>
              <a:stretch>
                <a:fillRect/>
              </a:stretch>
            </a:blipFill>
          </p:spPr>
          <p:txBody>
            <a:bodyPr/>
            <a:lstStyle/>
            <a:p>
              <a:endParaRPr lang="fr-FR"/>
            </a:p>
          </p:txBody>
        </p:sp>
      </p:grpSp>
      <p:sp>
        <p:nvSpPr>
          <p:cNvPr id="8" name="TextBox 8"/>
          <p:cNvSpPr txBox="1"/>
          <p:nvPr/>
        </p:nvSpPr>
        <p:spPr>
          <a:xfrm>
            <a:off x="10873973" y="439738"/>
            <a:ext cx="7022505" cy="274002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 des interfaces du routeur</a:t>
            </a:r>
          </a:p>
          <a:p>
            <a:pPr algn="ctr">
              <a:lnSpc>
                <a:spcPts val="7000"/>
              </a:lnSpc>
            </a:pPr>
            <a:r>
              <a:rPr lang="en-US" sz="4999">
                <a:solidFill>
                  <a:srgbClr val="FFFFFF"/>
                </a:solidFill>
                <a:latin typeface="Bebas Neue Cyrillic"/>
              </a:rPr>
              <a:t>qui va gérer </a:t>
            </a:r>
          </a:p>
          <a:p>
            <a:pPr algn="ctr">
              <a:lnSpc>
                <a:spcPts val="7000"/>
              </a:lnSpc>
            </a:pPr>
            <a:r>
              <a:rPr lang="en-US" sz="4999">
                <a:solidFill>
                  <a:srgbClr val="FFFFFF"/>
                </a:solidFill>
                <a:latin typeface="Bebas Neue Cyrillic"/>
              </a:rPr>
              <a:t>les translations</a:t>
            </a:r>
          </a:p>
        </p:txBody>
      </p:sp>
      <p:sp>
        <p:nvSpPr>
          <p:cNvPr id="9" name="TextBox 9"/>
          <p:cNvSpPr txBox="1"/>
          <p:nvPr/>
        </p:nvSpPr>
        <p:spPr>
          <a:xfrm>
            <a:off x="9641308" y="5809781"/>
            <a:ext cx="564644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 de l’interface privé</a:t>
            </a:r>
          </a:p>
        </p:txBody>
      </p:sp>
      <p:sp>
        <p:nvSpPr>
          <p:cNvPr id="10" name="TextBox 10"/>
          <p:cNvSpPr txBox="1"/>
          <p:nvPr/>
        </p:nvSpPr>
        <p:spPr>
          <a:xfrm>
            <a:off x="8783638" y="7804504"/>
            <a:ext cx="636716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 de l’interface publique</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33" y="2601014"/>
            <a:ext cx="11140586" cy="1099204"/>
            <a:chOff x="0" y="0"/>
            <a:chExt cx="14854115" cy="1465605"/>
          </a:xfrm>
        </p:grpSpPr>
        <p:sp>
          <p:nvSpPr>
            <p:cNvPr id="3" name="Freeform 3"/>
            <p:cNvSpPr/>
            <p:nvPr/>
          </p:nvSpPr>
          <p:spPr>
            <a:xfrm>
              <a:off x="0" y="0"/>
              <a:ext cx="14854174" cy="1465580"/>
            </a:xfrm>
            <a:custGeom>
              <a:avLst/>
              <a:gdLst/>
              <a:ahLst/>
              <a:cxnLst/>
              <a:rect l="l" t="t" r="r" b="b"/>
              <a:pathLst>
                <a:path w="14854174" h="1465580">
                  <a:moveTo>
                    <a:pt x="0" y="0"/>
                  </a:moveTo>
                  <a:lnTo>
                    <a:pt x="14854174" y="0"/>
                  </a:lnTo>
                  <a:lnTo>
                    <a:pt x="14854174" y="1465580"/>
                  </a:lnTo>
                  <a:lnTo>
                    <a:pt x="0" y="1465580"/>
                  </a:lnTo>
                  <a:lnTo>
                    <a:pt x="0" y="0"/>
                  </a:lnTo>
                  <a:close/>
                </a:path>
              </a:pathLst>
            </a:custGeom>
            <a:blipFill>
              <a:blip r:embed="rId2"/>
              <a:stretch>
                <a:fillRect b="-1"/>
              </a:stretch>
            </a:blipFill>
          </p:spPr>
          <p:txBody>
            <a:bodyPr/>
            <a:lstStyle/>
            <a:p>
              <a:endParaRPr lang="fr-FR"/>
            </a:p>
          </p:txBody>
        </p:sp>
      </p:grpSp>
      <p:grpSp>
        <p:nvGrpSpPr>
          <p:cNvPr id="4" name="Group 4"/>
          <p:cNvGrpSpPr/>
          <p:nvPr/>
        </p:nvGrpSpPr>
        <p:grpSpPr>
          <a:xfrm>
            <a:off x="0" y="925138"/>
            <a:ext cx="10875611" cy="679726"/>
            <a:chOff x="0" y="0"/>
            <a:chExt cx="14500815" cy="906301"/>
          </a:xfrm>
        </p:grpSpPr>
        <p:sp>
          <p:nvSpPr>
            <p:cNvPr id="5" name="Freeform 5"/>
            <p:cNvSpPr/>
            <p:nvPr/>
          </p:nvSpPr>
          <p:spPr>
            <a:xfrm>
              <a:off x="0" y="0"/>
              <a:ext cx="14500861" cy="906272"/>
            </a:xfrm>
            <a:custGeom>
              <a:avLst/>
              <a:gdLst/>
              <a:ahLst/>
              <a:cxnLst/>
              <a:rect l="l" t="t" r="r" b="b"/>
              <a:pathLst>
                <a:path w="14500861" h="906272">
                  <a:moveTo>
                    <a:pt x="0" y="0"/>
                  </a:moveTo>
                  <a:lnTo>
                    <a:pt x="14500861" y="0"/>
                  </a:lnTo>
                  <a:lnTo>
                    <a:pt x="14500861" y="906272"/>
                  </a:lnTo>
                  <a:lnTo>
                    <a:pt x="0" y="906272"/>
                  </a:lnTo>
                  <a:lnTo>
                    <a:pt x="0" y="0"/>
                  </a:lnTo>
                  <a:close/>
                </a:path>
              </a:pathLst>
            </a:custGeom>
            <a:blipFill>
              <a:blip r:embed="rId3"/>
              <a:stretch>
                <a:fillRect b="-3"/>
              </a:stretch>
            </a:blipFill>
          </p:spPr>
          <p:txBody>
            <a:bodyPr/>
            <a:lstStyle/>
            <a:p>
              <a:endParaRPr lang="fr-FR"/>
            </a:p>
          </p:txBody>
        </p:sp>
      </p:grpSp>
      <p:grpSp>
        <p:nvGrpSpPr>
          <p:cNvPr id="6" name="Group 6"/>
          <p:cNvGrpSpPr/>
          <p:nvPr/>
        </p:nvGrpSpPr>
        <p:grpSpPr>
          <a:xfrm>
            <a:off x="7033" y="4540932"/>
            <a:ext cx="10868578" cy="3357904"/>
            <a:chOff x="0" y="0"/>
            <a:chExt cx="14491437" cy="4477205"/>
          </a:xfrm>
        </p:grpSpPr>
        <p:sp>
          <p:nvSpPr>
            <p:cNvPr id="7" name="Freeform 7"/>
            <p:cNvSpPr/>
            <p:nvPr/>
          </p:nvSpPr>
          <p:spPr>
            <a:xfrm>
              <a:off x="0" y="0"/>
              <a:ext cx="14491463" cy="4477258"/>
            </a:xfrm>
            <a:custGeom>
              <a:avLst/>
              <a:gdLst/>
              <a:ahLst/>
              <a:cxnLst/>
              <a:rect l="l" t="t" r="r" b="b"/>
              <a:pathLst>
                <a:path w="14491463" h="4477258">
                  <a:moveTo>
                    <a:pt x="0" y="0"/>
                  </a:moveTo>
                  <a:lnTo>
                    <a:pt x="14491463" y="0"/>
                  </a:lnTo>
                  <a:lnTo>
                    <a:pt x="14491463" y="4477258"/>
                  </a:lnTo>
                  <a:lnTo>
                    <a:pt x="0" y="4477258"/>
                  </a:lnTo>
                  <a:lnTo>
                    <a:pt x="0" y="0"/>
                  </a:lnTo>
                  <a:close/>
                </a:path>
              </a:pathLst>
            </a:custGeom>
            <a:blipFill>
              <a:blip r:embed="rId4"/>
              <a:stretch>
                <a:fillRect b="1"/>
              </a:stretch>
            </a:blipFill>
          </p:spPr>
          <p:txBody>
            <a:bodyPr/>
            <a:lstStyle/>
            <a:p>
              <a:endParaRPr lang="fr-FR"/>
            </a:p>
          </p:txBody>
        </p:sp>
      </p:grpSp>
      <p:grpSp>
        <p:nvGrpSpPr>
          <p:cNvPr id="8" name="Group 8"/>
          <p:cNvGrpSpPr/>
          <p:nvPr/>
        </p:nvGrpSpPr>
        <p:grpSpPr>
          <a:xfrm>
            <a:off x="1028700" y="8171040"/>
            <a:ext cx="11294965" cy="1401255"/>
            <a:chOff x="0" y="0"/>
            <a:chExt cx="15059953" cy="1868340"/>
          </a:xfrm>
        </p:grpSpPr>
        <p:sp>
          <p:nvSpPr>
            <p:cNvPr id="9" name="Freeform 9"/>
            <p:cNvSpPr/>
            <p:nvPr/>
          </p:nvSpPr>
          <p:spPr>
            <a:xfrm>
              <a:off x="0" y="0"/>
              <a:ext cx="15059913" cy="1868297"/>
            </a:xfrm>
            <a:custGeom>
              <a:avLst/>
              <a:gdLst/>
              <a:ahLst/>
              <a:cxnLst/>
              <a:rect l="l" t="t" r="r" b="b"/>
              <a:pathLst>
                <a:path w="15059913" h="1868297">
                  <a:moveTo>
                    <a:pt x="0" y="0"/>
                  </a:moveTo>
                  <a:lnTo>
                    <a:pt x="15059913" y="0"/>
                  </a:lnTo>
                  <a:lnTo>
                    <a:pt x="15059913" y="1868297"/>
                  </a:lnTo>
                  <a:lnTo>
                    <a:pt x="0" y="1868297"/>
                  </a:lnTo>
                  <a:lnTo>
                    <a:pt x="0" y="0"/>
                  </a:lnTo>
                  <a:close/>
                </a:path>
              </a:pathLst>
            </a:custGeom>
            <a:blipFill>
              <a:blip r:embed="rId5"/>
              <a:stretch>
                <a:fillRect b="-2"/>
              </a:stretch>
            </a:blipFill>
          </p:spPr>
          <p:txBody>
            <a:bodyPr/>
            <a:lstStyle/>
            <a:p>
              <a:endParaRPr lang="fr-FR"/>
            </a:p>
          </p:txBody>
        </p:sp>
      </p:grpSp>
      <p:sp>
        <p:nvSpPr>
          <p:cNvPr id="10" name="TextBox 10"/>
          <p:cNvSpPr txBox="1"/>
          <p:nvPr/>
        </p:nvSpPr>
        <p:spPr>
          <a:xfrm>
            <a:off x="10805990" y="636352"/>
            <a:ext cx="7019826" cy="1123949"/>
          </a:xfrm>
          <a:prstGeom prst="rect">
            <a:avLst/>
          </a:prstGeom>
        </p:spPr>
        <p:txBody>
          <a:bodyPr lIns="0" tIns="0" rIns="0" bIns="0" rtlCol="0" anchor="t">
            <a:spAutoFit/>
          </a:bodyPr>
          <a:lstStyle/>
          <a:p>
            <a:pPr marL="685805" lvl="2" indent="-228602" algn="ctr">
              <a:lnSpc>
                <a:spcPts val="4200"/>
              </a:lnSpc>
              <a:buFont typeface="Arial"/>
              <a:buChar char="⚬"/>
            </a:pPr>
            <a:r>
              <a:rPr lang="en-US" sz="3000">
                <a:solidFill>
                  <a:srgbClr val="FFFFFF"/>
                </a:solidFill>
                <a:latin typeface="Bebas Neue Cyrillic"/>
              </a:rPr>
              <a:t>configuration de la translation  pour que le host </a:t>
            </a:r>
          </a:p>
          <a:p>
            <a:pPr marL="685805" lvl="2" indent="-228602" algn="ctr">
              <a:lnSpc>
                <a:spcPts val="4200"/>
              </a:lnSpc>
            </a:pPr>
            <a:r>
              <a:rPr lang="en-US" sz="3000">
                <a:solidFill>
                  <a:srgbClr val="FFFFFF"/>
                </a:solidFill>
                <a:latin typeface="Bebas Neue Cyrillic"/>
              </a:rPr>
              <a:t>ait une adresse ip publique </a:t>
            </a:r>
          </a:p>
        </p:txBody>
      </p:sp>
      <p:sp>
        <p:nvSpPr>
          <p:cNvPr id="11" name="TextBox 11"/>
          <p:cNvSpPr txBox="1"/>
          <p:nvPr/>
        </p:nvSpPr>
        <p:spPr>
          <a:xfrm>
            <a:off x="11477625" y="2743899"/>
            <a:ext cx="4895255" cy="1318259"/>
          </a:xfrm>
          <a:prstGeom prst="rect">
            <a:avLst/>
          </a:prstGeom>
        </p:spPr>
        <p:txBody>
          <a:bodyPr lIns="0" tIns="0" rIns="0" bIns="0" rtlCol="0" anchor="t">
            <a:spAutoFit/>
          </a:bodyPr>
          <a:lstStyle/>
          <a:p>
            <a:pPr marL="822964" lvl="2" indent="-274321" algn="ctr">
              <a:lnSpc>
                <a:spcPts val="5040"/>
              </a:lnSpc>
              <a:buFont typeface="Arial"/>
              <a:buChar char="⚬"/>
            </a:pPr>
            <a:r>
              <a:rPr lang="en-US" sz="3600">
                <a:solidFill>
                  <a:srgbClr val="FFFFFF"/>
                </a:solidFill>
                <a:latin typeface="Bebas Neue Cyrillic"/>
              </a:rPr>
              <a:t>liste des adr ip translatés</a:t>
            </a:r>
          </a:p>
          <a:p>
            <a:pPr marL="822964" lvl="2" indent="-274321" algn="ctr">
              <a:lnSpc>
                <a:spcPts val="5040"/>
              </a:lnSpc>
            </a:pPr>
            <a:r>
              <a:rPr lang="en-US" sz="3600">
                <a:solidFill>
                  <a:srgbClr val="FFFFFF"/>
                </a:solidFill>
                <a:latin typeface="Bebas Neue Cyrillic"/>
              </a:rPr>
              <a:t>(avant le ping)</a:t>
            </a:r>
          </a:p>
        </p:txBody>
      </p:sp>
      <p:sp>
        <p:nvSpPr>
          <p:cNvPr id="12" name="TextBox 12"/>
          <p:cNvSpPr txBox="1"/>
          <p:nvPr/>
        </p:nvSpPr>
        <p:spPr>
          <a:xfrm>
            <a:off x="11417846" y="5005133"/>
            <a:ext cx="5014814" cy="1515109"/>
          </a:xfrm>
          <a:prstGeom prst="rect">
            <a:avLst/>
          </a:prstGeom>
        </p:spPr>
        <p:txBody>
          <a:bodyPr lIns="0" tIns="0" rIns="0" bIns="0" rtlCol="0" anchor="t">
            <a:spAutoFit/>
          </a:bodyPr>
          <a:lstStyle/>
          <a:p>
            <a:pPr marL="937262" lvl="2" indent="-312421" algn="ctr">
              <a:lnSpc>
                <a:spcPts val="5740"/>
              </a:lnSpc>
              <a:buFont typeface="Arial"/>
              <a:buChar char="⚬"/>
            </a:pPr>
            <a:r>
              <a:rPr lang="en-US" sz="4100">
                <a:solidFill>
                  <a:srgbClr val="FFFFFF"/>
                </a:solidFill>
                <a:latin typeface="Bebas Neue Cyrillic"/>
              </a:rPr>
              <a:t>ping depuis le host vers</a:t>
            </a:r>
          </a:p>
          <a:p>
            <a:pPr marL="937262" lvl="2" indent="-312421" algn="ctr">
              <a:lnSpc>
                <a:spcPts val="5740"/>
              </a:lnSpc>
            </a:pPr>
            <a:r>
              <a:rPr lang="en-US" sz="4100">
                <a:solidFill>
                  <a:srgbClr val="FFFFFF"/>
                </a:solidFill>
                <a:latin typeface="Bebas Neue Cyrillic"/>
              </a:rPr>
              <a:t>le webserver</a:t>
            </a:r>
          </a:p>
        </p:txBody>
      </p:sp>
      <p:sp>
        <p:nvSpPr>
          <p:cNvPr id="13" name="TextBox 13"/>
          <p:cNvSpPr txBox="1"/>
          <p:nvPr/>
        </p:nvSpPr>
        <p:spPr>
          <a:xfrm>
            <a:off x="12364045" y="8145863"/>
            <a:ext cx="4895255" cy="1318259"/>
          </a:xfrm>
          <a:prstGeom prst="rect">
            <a:avLst/>
          </a:prstGeom>
        </p:spPr>
        <p:txBody>
          <a:bodyPr lIns="0" tIns="0" rIns="0" bIns="0" rtlCol="0" anchor="t">
            <a:spAutoFit/>
          </a:bodyPr>
          <a:lstStyle/>
          <a:p>
            <a:pPr marL="822964" lvl="2" indent="-274321" algn="ctr">
              <a:lnSpc>
                <a:spcPts val="5040"/>
              </a:lnSpc>
              <a:buFont typeface="Arial"/>
              <a:buChar char="⚬"/>
            </a:pPr>
            <a:r>
              <a:rPr lang="en-US" sz="3600">
                <a:solidFill>
                  <a:srgbClr val="FFFFFF"/>
                </a:solidFill>
                <a:latin typeface="Bebas Neue Cyrillic"/>
              </a:rPr>
              <a:t>liste des adr ip translatés</a:t>
            </a:r>
          </a:p>
          <a:p>
            <a:pPr marL="822964" lvl="2" indent="-274321" algn="ctr">
              <a:lnSpc>
                <a:spcPts val="5040"/>
              </a:lnSpc>
            </a:pPr>
            <a:r>
              <a:rPr lang="en-US" sz="3600">
                <a:solidFill>
                  <a:srgbClr val="FFFFFF"/>
                </a:solidFill>
                <a:latin typeface="Bebas Neue Cyrillic"/>
              </a:rPr>
              <a:t>(aprés le ping)</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442251" y="2442347"/>
            <a:ext cx="12096856" cy="5402305"/>
            <a:chOff x="0" y="0"/>
            <a:chExt cx="16129141" cy="7203073"/>
          </a:xfrm>
        </p:grpSpPr>
        <p:sp>
          <p:nvSpPr>
            <p:cNvPr id="3" name="Freeform 3"/>
            <p:cNvSpPr/>
            <p:nvPr/>
          </p:nvSpPr>
          <p:spPr>
            <a:xfrm>
              <a:off x="0" y="0"/>
              <a:ext cx="16129127" cy="7203059"/>
            </a:xfrm>
            <a:custGeom>
              <a:avLst/>
              <a:gdLst/>
              <a:ahLst/>
              <a:cxnLst/>
              <a:rect l="l" t="t" r="r" b="b"/>
              <a:pathLst>
                <a:path w="16129127" h="7203059">
                  <a:moveTo>
                    <a:pt x="0" y="0"/>
                  </a:moveTo>
                  <a:lnTo>
                    <a:pt x="16129127" y="0"/>
                  </a:lnTo>
                  <a:lnTo>
                    <a:pt x="16129127" y="7203059"/>
                  </a:lnTo>
                  <a:lnTo>
                    <a:pt x="0" y="7203059"/>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6897043" y="819150"/>
            <a:ext cx="449391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Topologie du réseaux</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01522"/>
            <a:ext cx="11244217" cy="4256123"/>
            <a:chOff x="0" y="0"/>
            <a:chExt cx="14992289" cy="5674831"/>
          </a:xfrm>
        </p:grpSpPr>
        <p:sp>
          <p:nvSpPr>
            <p:cNvPr id="3" name="Freeform 3"/>
            <p:cNvSpPr/>
            <p:nvPr/>
          </p:nvSpPr>
          <p:spPr>
            <a:xfrm>
              <a:off x="0" y="0"/>
              <a:ext cx="14992350" cy="5674868"/>
            </a:xfrm>
            <a:custGeom>
              <a:avLst/>
              <a:gdLst/>
              <a:ahLst/>
              <a:cxnLst/>
              <a:rect l="l" t="t" r="r" b="b"/>
              <a:pathLst>
                <a:path w="14992350" h="5674868">
                  <a:moveTo>
                    <a:pt x="0" y="0"/>
                  </a:moveTo>
                  <a:lnTo>
                    <a:pt x="14992350" y="0"/>
                  </a:lnTo>
                  <a:lnTo>
                    <a:pt x="14992350" y="5674868"/>
                  </a:lnTo>
                  <a:lnTo>
                    <a:pt x="0" y="5674868"/>
                  </a:lnTo>
                  <a:lnTo>
                    <a:pt x="0" y="0"/>
                  </a:lnTo>
                  <a:close/>
                </a:path>
              </a:pathLst>
            </a:custGeom>
            <a:blipFill>
              <a:blip r:embed="rId2"/>
              <a:stretch>
                <a:fillRect/>
              </a:stretch>
            </a:blipFill>
          </p:spPr>
          <p:txBody>
            <a:bodyPr/>
            <a:lstStyle/>
            <a:p>
              <a:endParaRPr lang="fr-FR"/>
            </a:p>
          </p:txBody>
        </p:sp>
      </p:grpSp>
      <p:grpSp>
        <p:nvGrpSpPr>
          <p:cNvPr id="4" name="Group 4"/>
          <p:cNvGrpSpPr/>
          <p:nvPr/>
        </p:nvGrpSpPr>
        <p:grpSpPr>
          <a:xfrm>
            <a:off x="1028700" y="7731497"/>
            <a:ext cx="11147147" cy="1526803"/>
            <a:chOff x="0" y="0"/>
            <a:chExt cx="14862863" cy="2035737"/>
          </a:xfrm>
        </p:grpSpPr>
        <p:sp>
          <p:nvSpPr>
            <p:cNvPr id="5" name="Freeform 5"/>
            <p:cNvSpPr/>
            <p:nvPr/>
          </p:nvSpPr>
          <p:spPr>
            <a:xfrm>
              <a:off x="0" y="0"/>
              <a:ext cx="14862811" cy="2035683"/>
            </a:xfrm>
            <a:custGeom>
              <a:avLst/>
              <a:gdLst/>
              <a:ahLst/>
              <a:cxnLst/>
              <a:rect l="l" t="t" r="r" b="b"/>
              <a:pathLst>
                <a:path w="14862811" h="2035683">
                  <a:moveTo>
                    <a:pt x="0" y="0"/>
                  </a:moveTo>
                  <a:lnTo>
                    <a:pt x="14862811" y="0"/>
                  </a:lnTo>
                  <a:lnTo>
                    <a:pt x="14862811" y="2035683"/>
                  </a:lnTo>
                  <a:lnTo>
                    <a:pt x="0" y="2035683"/>
                  </a:lnTo>
                  <a:lnTo>
                    <a:pt x="0" y="0"/>
                  </a:lnTo>
                  <a:close/>
                </a:path>
              </a:pathLst>
            </a:custGeom>
            <a:blipFill>
              <a:blip r:embed="rId3"/>
              <a:stretch>
                <a:fillRect b="-2"/>
              </a:stretch>
            </a:blipFill>
          </p:spPr>
          <p:txBody>
            <a:bodyPr/>
            <a:lstStyle/>
            <a:p>
              <a:endParaRPr lang="fr-FR"/>
            </a:p>
          </p:txBody>
        </p:sp>
      </p:grpSp>
      <p:sp>
        <p:nvSpPr>
          <p:cNvPr id="6" name="TextBox 6"/>
          <p:cNvSpPr txBox="1"/>
          <p:nvPr/>
        </p:nvSpPr>
        <p:spPr>
          <a:xfrm>
            <a:off x="7964961" y="159296"/>
            <a:ext cx="3098800"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Nat dynamique</a:t>
            </a:r>
          </a:p>
        </p:txBody>
      </p:sp>
      <p:sp>
        <p:nvSpPr>
          <p:cNvPr id="7" name="TextBox 7"/>
          <p:cNvSpPr txBox="1"/>
          <p:nvPr/>
        </p:nvSpPr>
        <p:spPr>
          <a:xfrm>
            <a:off x="1028700" y="1333148"/>
            <a:ext cx="11244217"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config des interfaces du nat :</a:t>
            </a:r>
          </a:p>
        </p:txBody>
      </p:sp>
      <p:sp>
        <p:nvSpPr>
          <p:cNvPr id="8" name="TextBox 8"/>
          <p:cNvSpPr txBox="1"/>
          <p:nvPr/>
        </p:nvSpPr>
        <p:spPr>
          <a:xfrm>
            <a:off x="1028700" y="6767195"/>
            <a:ext cx="14489775" cy="968375"/>
          </a:xfrm>
          <a:prstGeom prst="rect">
            <a:avLst/>
          </a:prstGeom>
        </p:spPr>
        <p:txBody>
          <a:bodyPr lIns="0" tIns="0" rIns="0" bIns="0" rtlCol="0" anchor="t">
            <a:spAutoFit/>
          </a:bodyPr>
          <a:lstStyle/>
          <a:p>
            <a:pPr algn="l">
              <a:lnSpc>
                <a:spcPts val="7000"/>
              </a:lnSpc>
            </a:pPr>
            <a:r>
              <a:rPr lang="en-US" sz="4999">
                <a:solidFill>
                  <a:srgbClr val="FFFFFF"/>
                </a:solidFill>
                <a:latin typeface="Bebas Neue Cyrillic"/>
              </a:rPr>
              <a:t>config du pool nat(translation des adresses selon le pool choisi)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866"/>
            <a:ext cx="9403376" cy="3422115"/>
            <a:chOff x="0" y="0"/>
            <a:chExt cx="12537835" cy="4562820"/>
          </a:xfrm>
        </p:grpSpPr>
        <p:sp>
          <p:nvSpPr>
            <p:cNvPr id="3" name="Freeform 3"/>
            <p:cNvSpPr/>
            <p:nvPr/>
          </p:nvSpPr>
          <p:spPr>
            <a:xfrm>
              <a:off x="0" y="0"/>
              <a:ext cx="12537821" cy="4562856"/>
            </a:xfrm>
            <a:custGeom>
              <a:avLst/>
              <a:gdLst/>
              <a:ahLst/>
              <a:cxnLst/>
              <a:rect l="l" t="t" r="r" b="b"/>
              <a:pathLst>
                <a:path w="12537821" h="4562856">
                  <a:moveTo>
                    <a:pt x="0" y="0"/>
                  </a:moveTo>
                  <a:lnTo>
                    <a:pt x="12537821" y="0"/>
                  </a:lnTo>
                  <a:lnTo>
                    <a:pt x="12537821" y="4562856"/>
                  </a:lnTo>
                  <a:lnTo>
                    <a:pt x="0" y="4562856"/>
                  </a:lnTo>
                  <a:lnTo>
                    <a:pt x="0" y="0"/>
                  </a:lnTo>
                  <a:close/>
                </a:path>
              </a:pathLst>
            </a:custGeom>
            <a:blipFill>
              <a:blip r:embed="rId2"/>
              <a:stretch>
                <a:fillRect/>
              </a:stretch>
            </a:blipFill>
          </p:spPr>
          <p:txBody>
            <a:bodyPr/>
            <a:lstStyle/>
            <a:p>
              <a:endParaRPr lang="fr-FR"/>
            </a:p>
          </p:txBody>
        </p:sp>
      </p:grpSp>
      <p:grpSp>
        <p:nvGrpSpPr>
          <p:cNvPr id="4" name="Group 4"/>
          <p:cNvGrpSpPr/>
          <p:nvPr/>
        </p:nvGrpSpPr>
        <p:grpSpPr>
          <a:xfrm>
            <a:off x="789959" y="6170227"/>
            <a:ext cx="10783219" cy="3088073"/>
            <a:chOff x="0" y="0"/>
            <a:chExt cx="14377625" cy="4117431"/>
          </a:xfrm>
        </p:grpSpPr>
        <p:sp>
          <p:nvSpPr>
            <p:cNvPr id="5" name="Freeform 5"/>
            <p:cNvSpPr/>
            <p:nvPr/>
          </p:nvSpPr>
          <p:spPr>
            <a:xfrm>
              <a:off x="0" y="0"/>
              <a:ext cx="14377670" cy="4117467"/>
            </a:xfrm>
            <a:custGeom>
              <a:avLst/>
              <a:gdLst/>
              <a:ahLst/>
              <a:cxnLst/>
              <a:rect l="l" t="t" r="r" b="b"/>
              <a:pathLst>
                <a:path w="14377670" h="4117467">
                  <a:moveTo>
                    <a:pt x="0" y="0"/>
                  </a:moveTo>
                  <a:lnTo>
                    <a:pt x="14377670" y="0"/>
                  </a:lnTo>
                  <a:lnTo>
                    <a:pt x="14377670" y="4117467"/>
                  </a:lnTo>
                  <a:lnTo>
                    <a:pt x="0" y="4117467"/>
                  </a:lnTo>
                  <a:lnTo>
                    <a:pt x="0" y="0"/>
                  </a:lnTo>
                  <a:close/>
                </a:path>
              </a:pathLst>
            </a:custGeom>
            <a:blipFill>
              <a:blip r:embed="rId3"/>
              <a:stretch>
                <a:fillRect/>
              </a:stretch>
            </a:blipFill>
          </p:spPr>
          <p:txBody>
            <a:bodyPr/>
            <a:lstStyle/>
            <a:p>
              <a:endParaRPr lang="fr-FR"/>
            </a:p>
          </p:txBody>
        </p:sp>
      </p:grpSp>
      <p:sp>
        <p:nvSpPr>
          <p:cNvPr id="6" name="TextBox 6"/>
          <p:cNvSpPr txBox="1"/>
          <p:nvPr/>
        </p:nvSpPr>
        <p:spPr>
          <a:xfrm>
            <a:off x="1028700" y="315491"/>
            <a:ext cx="722064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 de l’interface privé/public</a:t>
            </a:r>
          </a:p>
        </p:txBody>
      </p:sp>
      <p:sp>
        <p:nvSpPr>
          <p:cNvPr id="7" name="TextBox 7"/>
          <p:cNvSpPr txBox="1"/>
          <p:nvPr/>
        </p:nvSpPr>
        <p:spPr>
          <a:xfrm>
            <a:off x="0" y="5201852"/>
            <a:ext cx="10171792"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ping depuis le host 2 ver s le webserver</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193159" y="2420668"/>
            <a:ext cx="12898491" cy="5445664"/>
            <a:chOff x="0" y="0"/>
            <a:chExt cx="17197988" cy="7260885"/>
          </a:xfrm>
        </p:grpSpPr>
        <p:sp>
          <p:nvSpPr>
            <p:cNvPr id="3" name="Freeform 3"/>
            <p:cNvSpPr/>
            <p:nvPr/>
          </p:nvSpPr>
          <p:spPr>
            <a:xfrm>
              <a:off x="0" y="0"/>
              <a:ext cx="17197960" cy="7260844"/>
            </a:xfrm>
            <a:custGeom>
              <a:avLst/>
              <a:gdLst/>
              <a:ahLst/>
              <a:cxnLst/>
              <a:rect l="l" t="t" r="r" b="b"/>
              <a:pathLst>
                <a:path w="17197960" h="7260844">
                  <a:moveTo>
                    <a:pt x="0" y="0"/>
                  </a:moveTo>
                  <a:lnTo>
                    <a:pt x="17197960" y="0"/>
                  </a:lnTo>
                  <a:lnTo>
                    <a:pt x="17197960" y="7260844"/>
                  </a:lnTo>
                  <a:lnTo>
                    <a:pt x="0" y="7260844"/>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5483523" y="439738"/>
            <a:ext cx="732095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les statistiques du nat configurés</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369478" y="2620830"/>
            <a:ext cx="10822563" cy="5435991"/>
            <a:chOff x="0" y="0"/>
            <a:chExt cx="14430084" cy="7247988"/>
          </a:xfrm>
        </p:grpSpPr>
        <p:sp>
          <p:nvSpPr>
            <p:cNvPr id="3" name="Freeform 3"/>
            <p:cNvSpPr/>
            <p:nvPr/>
          </p:nvSpPr>
          <p:spPr>
            <a:xfrm>
              <a:off x="0" y="0"/>
              <a:ext cx="14430121" cy="7248017"/>
            </a:xfrm>
            <a:custGeom>
              <a:avLst/>
              <a:gdLst/>
              <a:ahLst/>
              <a:cxnLst/>
              <a:rect l="l" t="t" r="r" b="b"/>
              <a:pathLst>
                <a:path w="14430121" h="7248017">
                  <a:moveTo>
                    <a:pt x="0" y="0"/>
                  </a:moveTo>
                  <a:lnTo>
                    <a:pt x="14430121" y="0"/>
                  </a:lnTo>
                  <a:lnTo>
                    <a:pt x="14430121" y="7248017"/>
                  </a:lnTo>
                  <a:lnTo>
                    <a:pt x="0" y="7248017"/>
                  </a:lnTo>
                  <a:lnTo>
                    <a:pt x="0" y="0"/>
                  </a:lnTo>
                  <a:close/>
                </a:path>
              </a:pathLst>
            </a:custGeom>
            <a:blipFill>
              <a:blip r:embed="rId2"/>
              <a:stretch>
                <a:fillRect/>
              </a:stretch>
            </a:blipFill>
          </p:spPr>
          <p:txBody>
            <a:bodyPr/>
            <a:lstStyle/>
            <a:p>
              <a:endParaRPr lang="fr-FR"/>
            </a:p>
          </p:txBody>
        </p:sp>
      </p:grpSp>
      <p:sp>
        <p:nvSpPr>
          <p:cNvPr id="4" name="TextBox 4"/>
          <p:cNvSpPr txBox="1"/>
          <p:nvPr/>
        </p:nvSpPr>
        <p:spPr>
          <a:xfrm>
            <a:off x="8417520" y="439738"/>
            <a:ext cx="726480" cy="185420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Pat</a:t>
            </a:r>
          </a:p>
          <a:p>
            <a:pPr algn="ctr">
              <a:lnSpc>
                <a:spcPts val="7000"/>
              </a:lnSpc>
            </a:pPr>
            <a:endParaRPr lang="en-US" sz="4999">
              <a:solidFill>
                <a:srgbClr val="FFFFFF"/>
              </a:solidFill>
              <a:latin typeface="Bebas Neue Cyrillic"/>
            </a:endParaRPr>
          </a:p>
        </p:txBody>
      </p:sp>
      <p:sp>
        <p:nvSpPr>
          <p:cNvPr id="5" name="TextBox 5"/>
          <p:cNvSpPr txBox="1"/>
          <p:nvPr/>
        </p:nvSpPr>
        <p:spPr>
          <a:xfrm>
            <a:off x="6448078" y="1325563"/>
            <a:ext cx="466536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configurations du pat</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33" b="-1733"/>
              </a:stretch>
            </a:blipFill>
          </p:spPr>
          <p:txBody>
            <a:bodyPr/>
            <a:lstStyle/>
            <a:p>
              <a:endParaRPr lang="fr-FR"/>
            </a:p>
          </p:txBody>
        </p:sp>
      </p:grpSp>
      <p:sp>
        <p:nvSpPr>
          <p:cNvPr id="5" name="TextBox 5"/>
          <p:cNvSpPr txBox="1"/>
          <p:nvPr/>
        </p:nvSpPr>
        <p:spPr>
          <a:xfrm>
            <a:off x="0" y="2737385"/>
            <a:ext cx="18144623" cy="2329805"/>
          </a:xfrm>
          <a:prstGeom prst="rect">
            <a:avLst/>
          </a:prstGeom>
        </p:spPr>
        <p:txBody>
          <a:bodyPr lIns="0" tIns="0" rIns="0" bIns="0" rtlCol="0" anchor="t">
            <a:spAutoFit/>
          </a:bodyPr>
          <a:lstStyle/>
          <a:p>
            <a:pPr marL="903219" lvl="2" indent="-301073" algn="ctr">
              <a:lnSpc>
                <a:spcPts val="9877"/>
              </a:lnSpc>
            </a:pPr>
            <a:endParaRPr lang="en-US" sz="3950" dirty="0">
              <a:solidFill>
                <a:srgbClr val="FFFFFF"/>
              </a:solidFill>
              <a:latin typeface="Bebas Neue Cyrillic"/>
            </a:endParaRPr>
          </a:p>
          <a:p>
            <a:pPr marL="903219" lvl="2" indent="-301073" algn="ctr">
              <a:lnSpc>
                <a:spcPts val="9877"/>
              </a:lnSpc>
            </a:pPr>
            <a:endParaRPr lang="en-US" sz="3950" dirty="0">
              <a:solidFill>
                <a:srgbClr val="FFFFFF"/>
              </a:solidFill>
              <a:latin typeface="Bebas Neue Cyrillic"/>
            </a:endParaRPr>
          </a:p>
        </p:txBody>
      </p:sp>
      <p:sp>
        <p:nvSpPr>
          <p:cNvPr id="8" name="TextBox 9">
            <a:extLst>
              <a:ext uri="{FF2B5EF4-FFF2-40B4-BE49-F238E27FC236}">
                <a16:creationId xmlns:a16="http://schemas.microsoft.com/office/drawing/2014/main" id="{5BA79384-ADB9-3E62-FFE6-E9A33FEEB2AC}"/>
              </a:ext>
            </a:extLst>
          </p:cNvPr>
          <p:cNvSpPr txBox="1"/>
          <p:nvPr/>
        </p:nvSpPr>
        <p:spPr>
          <a:xfrm>
            <a:off x="3298167" y="22225"/>
            <a:ext cx="10946293" cy="1242823"/>
          </a:xfrm>
          <a:prstGeom prst="rect">
            <a:avLst/>
          </a:prstGeom>
        </p:spPr>
        <p:txBody>
          <a:bodyPr lIns="0" tIns="0" rIns="0" bIns="0" rtlCol="0" anchor="t">
            <a:spAutoFit/>
          </a:bodyPr>
          <a:lstStyle/>
          <a:p>
            <a:pPr algn="ctr">
              <a:lnSpc>
                <a:spcPts val="9197"/>
              </a:lnSpc>
            </a:pPr>
            <a:r>
              <a:rPr lang="en-US" sz="6569" dirty="0">
                <a:solidFill>
                  <a:srgbClr val="FFFFFF"/>
                </a:solidFill>
                <a:latin typeface="Bebas Neue Cyrillic"/>
              </a:rPr>
              <a:t>ARP/ICMP</a:t>
            </a:r>
          </a:p>
        </p:txBody>
      </p:sp>
      <p:sp>
        <p:nvSpPr>
          <p:cNvPr id="9" name="TextBox 10">
            <a:extLst>
              <a:ext uri="{FF2B5EF4-FFF2-40B4-BE49-F238E27FC236}">
                <a16:creationId xmlns:a16="http://schemas.microsoft.com/office/drawing/2014/main" id="{E0598D5F-2FD7-AE22-8DAD-1F0A698CD728}"/>
              </a:ext>
            </a:extLst>
          </p:cNvPr>
          <p:cNvSpPr txBox="1"/>
          <p:nvPr/>
        </p:nvSpPr>
        <p:spPr>
          <a:xfrm>
            <a:off x="4584758" y="2424412"/>
            <a:ext cx="8373110" cy="809965"/>
          </a:xfrm>
          <a:prstGeom prst="rect">
            <a:avLst/>
          </a:prstGeom>
        </p:spPr>
        <p:txBody>
          <a:bodyPr lIns="0" tIns="0" rIns="0" bIns="0" rtlCol="0" anchor="t">
            <a:spAutoFit/>
          </a:bodyPr>
          <a:lstStyle/>
          <a:p>
            <a:pPr algn="ctr">
              <a:lnSpc>
                <a:spcPts val="7000"/>
              </a:lnSpc>
            </a:pPr>
            <a:r>
              <a:rPr lang="en-US" sz="4999" dirty="0">
                <a:solidFill>
                  <a:srgbClr val="FFFFFF"/>
                </a:solidFill>
                <a:latin typeface="Bebas Neue Cyrillic"/>
              </a:rPr>
              <a:t>CACHE ARP :</a:t>
            </a:r>
          </a:p>
        </p:txBody>
      </p:sp>
      <p:pic>
        <p:nvPicPr>
          <p:cNvPr id="6" name="Image 5">
            <a:extLst>
              <a:ext uri="{FF2B5EF4-FFF2-40B4-BE49-F238E27FC236}">
                <a16:creationId xmlns:a16="http://schemas.microsoft.com/office/drawing/2014/main" id="{5142326B-815E-8960-C817-25DAC3D2F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82634"/>
            <a:ext cx="15621001" cy="1905197"/>
          </a:xfrm>
          <a:prstGeom prst="rect">
            <a:avLst/>
          </a:prstGeom>
        </p:spPr>
      </p:pic>
    </p:spTree>
    <p:extLst>
      <p:ext uri="{BB962C8B-B14F-4D97-AF65-F5344CB8AC3E}">
        <p14:creationId xmlns:p14="http://schemas.microsoft.com/office/powerpoint/2010/main" val="2798498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12508" y="-4644"/>
            <a:ext cx="8053812" cy="2258826"/>
            <a:chOff x="0" y="0"/>
            <a:chExt cx="10738416" cy="3011768"/>
          </a:xfrm>
        </p:grpSpPr>
        <p:sp>
          <p:nvSpPr>
            <p:cNvPr id="3" name="Freeform 3"/>
            <p:cNvSpPr/>
            <p:nvPr/>
          </p:nvSpPr>
          <p:spPr>
            <a:xfrm>
              <a:off x="0" y="0"/>
              <a:ext cx="10738358" cy="3011805"/>
            </a:xfrm>
            <a:custGeom>
              <a:avLst/>
              <a:gdLst/>
              <a:ahLst/>
              <a:cxnLst/>
              <a:rect l="l" t="t" r="r" b="b"/>
              <a:pathLst>
                <a:path w="10738358" h="3011805">
                  <a:moveTo>
                    <a:pt x="0" y="0"/>
                  </a:moveTo>
                  <a:lnTo>
                    <a:pt x="10738358" y="0"/>
                  </a:lnTo>
                  <a:lnTo>
                    <a:pt x="10738358" y="3011805"/>
                  </a:lnTo>
                  <a:lnTo>
                    <a:pt x="0" y="3011805"/>
                  </a:lnTo>
                  <a:lnTo>
                    <a:pt x="0" y="0"/>
                  </a:lnTo>
                  <a:close/>
                </a:path>
              </a:pathLst>
            </a:custGeom>
            <a:blipFill>
              <a:blip r:embed="rId2"/>
              <a:stretch>
                <a:fillRect l="-4369" r="-4370" b="1"/>
              </a:stretch>
            </a:blipFill>
          </p:spPr>
          <p:txBody>
            <a:bodyPr/>
            <a:lstStyle/>
            <a:p>
              <a:endParaRPr lang="fr-FR"/>
            </a:p>
          </p:txBody>
        </p:sp>
      </p:grpSp>
      <p:grpSp>
        <p:nvGrpSpPr>
          <p:cNvPr id="4" name="Group 4"/>
          <p:cNvGrpSpPr/>
          <p:nvPr/>
        </p:nvGrpSpPr>
        <p:grpSpPr>
          <a:xfrm>
            <a:off x="312508" y="2763467"/>
            <a:ext cx="10667624" cy="1514326"/>
            <a:chOff x="0" y="0"/>
            <a:chExt cx="14223499" cy="2019101"/>
          </a:xfrm>
        </p:grpSpPr>
        <p:sp>
          <p:nvSpPr>
            <p:cNvPr id="5" name="Freeform 5"/>
            <p:cNvSpPr/>
            <p:nvPr/>
          </p:nvSpPr>
          <p:spPr>
            <a:xfrm>
              <a:off x="0" y="0"/>
              <a:ext cx="14223492" cy="2019046"/>
            </a:xfrm>
            <a:custGeom>
              <a:avLst/>
              <a:gdLst/>
              <a:ahLst/>
              <a:cxnLst/>
              <a:rect l="l" t="t" r="r" b="b"/>
              <a:pathLst>
                <a:path w="14223492" h="2019046">
                  <a:moveTo>
                    <a:pt x="0" y="0"/>
                  </a:moveTo>
                  <a:lnTo>
                    <a:pt x="14223492" y="0"/>
                  </a:lnTo>
                  <a:lnTo>
                    <a:pt x="14223492" y="2019046"/>
                  </a:lnTo>
                  <a:lnTo>
                    <a:pt x="0" y="2019046"/>
                  </a:lnTo>
                  <a:lnTo>
                    <a:pt x="0" y="0"/>
                  </a:lnTo>
                  <a:close/>
                </a:path>
              </a:pathLst>
            </a:custGeom>
            <a:blipFill>
              <a:blip r:embed="rId3"/>
              <a:stretch>
                <a:fillRect l="-2441" r="-2441" b="-2"/>
              </a:stretch>
            </a:blipFill>
          </p:spPr>
          <p:txBody>
            <a:bodyPr/>
            <a:lstStyle/>
            <a:p>
              <a:endParaRPr lang="fr-FR"/>
            </a:p>
          </p:txBody>
        </p:sp>
      </p:grpSp>
      <p:grpSp>
        <p:nvGrpSpPr>
          <p:cNvPr id="6" name="Group 6"/>
          <p:cNvGrpSpPr/>
          <p:nvPr/>
        </p:nvGrpSpPr>
        <p:grpSpPr>
          <a:xfrm>
            <a:off x="312508" y="4782618"/>
            <a:ext cx="10239157" cy="4832434"/>
            <a:chOff x="0" y="0"/>
            <a:chExt cx="13652209" cy="6443245"/>
          </a:xfrm>
        </p:grpSpPr>
        <p:sp>
          <p:nvSpPr>
            <p:cNvPr id="7" name="Freeform 7"/>
            <p:cNvSpPr/>
            <p:nvPr/>
          </p:nvSpPr>
          <p:spPr>
            <a:xfrm>
              <a:off x="0" y="0"/>
              <a:ext cx="13652246" cy="6443218"/>
            </a:xfrm>
            <a:custGeom>
              <a:avLst/>
              <a:gdLst/>
              <a:ahLst/>
              <a:cxnLst/>
              <a:rect l="l" t="t" r="r" b="b"/>
              <a:pathLst>
                <a:path w="13652246" h="6443218">
                  <a:moveTo>
                    <a:pt x="0" y="0"/>
                  </a:moveTo>
                  <a:lnTo>
                    <a:pt x="13652246" y="0"/>
                  </a:lnTo>
                  <a:lnTo>
                    <a:pt x="13652246" y="6443218"/>
                  </a:lnTo>
                  <a:lnTo>
                    <a:pt x="0" y="6443218"/>
                  </a:lnTo>
                  <a:lnTo>
                    <a:pt x="0" y="0"/>
                  </a:lnTo>
                  <a:close/>
                </a:path>
              </a:pathLst>
            </a:custGeom>
            <a:blipFill>
              <a:blip r:embed="rId4"/>
              <a:stretch>
                <a:fillRect/>
              </a:stretch>
            </a:blipFill>
          </p:spPr>
          <p:txBody>
            <a:bodyPr/>
            <a:lstStyle/>
            <a:p>
              <a:endParaRPr lang="fr-FR"/>
            </a:p>
          </p:txBody>
        </p:sp>
      </p:grpSp>
      <p:sp>
        <p:nvSpPr>
          <p:cNvPr id="8" name="TextBox 8"/>
          <p:cNvSpPr txBox="1"/>
          <p:nvPr/>
        </p:nvSpPr>
        <p:spPr>
          <a:xfrm>
            <a:off x="9144000" y="156394"/>
            <a:ext cx="8002985" cy="968375"/>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ping depuis le host vers le webserver</a:t>
            </a:r>
          </a:p>
        </p:txBody>
      </p:sp>
      <p:sp>
        <p:nvSpPr>
          <p:cNvPr id="9" name="TextBox 9"/>
          <p:cNvSpPr txBox="1"/>
          <p:nvPr/>
        </p:nvSpPr>
        <p:spPr>
          <a:xfrm>
            <a:off x="11647853" y="2630117"/>
            <a:ext cx="4895255" cy="1318259"/>
          </a:xfrm>
          <a:prstGeom prst="rect">
            <a:avLst/>
          </a:prstGeom>
        </p:spPr>
        <p:txBody>
          <a:bodyPr lIns="0" tIns="0" rIns="0" bIns="0" rtlCol="0" anchor="t">
            <a:spAutoFit/>
          </a:bodyPr>
          <a:lstStyle/>
          <a:p>
            <a:pPr marL="822964" lvl="2" indent="-274321" algn="ctr">
              <a:lnSpc>
                <a:spcPts val="5040"/>
              </a:lnSpc>
              <a:buFont typeface="Arial"/>
              <a:buChar char="⚬"/>
            </a:pPr>
            <a:r>
              <a:rPr lang="en-US" sz="3600">
                <a:solidFill>
                  <a:srgbClr val="FFFFFF"/>
                </a:solidFill>
                <a:latin typeface="Bebas Neue Cyrillic"/>
              </a:rPr>
              <a:t>liste des adr ip translatés</a:t>
            </a:r>
          </a:p>
          <a:p>
            <a:pPr marL="822964" lvl="2" indent="-274321" algn="ctr">
              <a:lnSpc>
                <a:spcPts val="5040"/>
              </a:lnSpc>
            </a:pPr>
            <a:r>
              <a:rPr lang="en-US" sz="3600">
                <a:solidFill>
                  <a:srgbClr val="FFFFFF"/>
                </a:solidFill>
                <a:latin typeface="Bebas Neue Cyrillic"/>
              </a:rPr>
              <a:t>(aprés le ping)</a:t>
            </a:r>
          </a:p>
        </p:txBody>
      </p:sp>
      <p:sp>
        <p:nvSpPr>
          <p:cNvPr id="10" name="TextBox 10"/>
          <p:cNvSpPr txBox="1"/>
          <p:nvPr/>
        </p:nvSpPr>
        <p:spPr>
          <a:xfrm>
            <a:off x="11711055" y="5961480"/>
            <a:ext cx="4768850" cy="1749425"/>
          </a:xfrm>
          <a:prstGeom prst="rect">
            <a:avLst/>
          </a:prstGeom>
        </p:spPr>
        <p:txBody>
          <a:bodyPr lIns="0" tIns="0" rIns="0" bIns="0" rtlCol="0" anchor="t">
            <a:spAutoFit/>
          </a:bodyPr>
          <a:lstStyle/>
          <a:p>
            <a:pPr algn="ctr">
              <a:lnSpc>
                <a:spcPts val="7000"/>
              </a:lnSpc>
            </a:pPr>
            <a:r>
              <a:rPr lang="en-US" sz="5000">
                <a:solidFill>
                  <a:srgbClr val="FFFFFF"/>
                </a:solidFill>
                <a:latin typeface="Bebas Neue Cyrillic"/>
              </a:rPr>
              <a:t>les  informations </a:t>
            </a:r>
          </a:p>
          <a:p>
            <a:pPr algn="ctr">
              <a:lnSpc>
                <a:spcPts val="7000"/>
              </a:lnSpc>
              <a:spcBef>
                <a:spcPct val="0"/>
              </a:spcBef>
            </a:pPr>
            <a:r>
              <a:rPr lang="en-US" sz="5000">
                <a:solidFill>
                  <a:srgbClr val="FFFFFF"/>
                </a:solidFill>
                <a:latin typeface="Bebas Neue Cyrillic"/>
              </a:rPr>
              <a:t>du pat/nat configurés</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049762" y="4172582"/>
            <a:ext cx="10188476" cy="1598935"/>
          </a:xfrm>
          <a:prstGeom prst="rect">
            <a:avLst/>
          </a:prstGeom>
        </p:spPr>
        <p:txBody>
          <a:bodyPr lIns="0" tIns="0" rIns="0" bIns="0" rtlCol="0" anchor="t">
            <a:spAutoFit/>
          </a:bodyPr>
          <a:lstStyle/>
          <a:p>
            <a:pPr algn="ctr">
              <a:lnSpc>
                <a:spcPts val="11619"/>
              </a:lnSpc>
            </a:pPr>
            <a:r>
              <a:rPr lang="en-US" sz="8299">
                <a:solidFill>
                  <a:srgbClr val="FFFFFF"/>
                </a:solidFill>
                <a:latin typeface="Bebas Neue Cyrillic"/>
              </a:rPr>
              <a:t>mERCI DE NOUS AVOIR  écoutés.</a:t>
            </a:r>
          </a:p>
        </p:txBody>
      </p:sp>
      <p:grpSp>
        <p:nvGrpSpPr>
          <p:cNvPr id="3" name="Group 4">
            <a:extLst>
              <a:ext uri="{FF2B5EF4-FFF2-40B4-BE49-F238E27FC236}">
                <a16:creationId xmlns:a16="http://schemas.microsoft.com/office/drawing/2014/main" id="{100E25B7-A176-48FF-AC03-A9B967DA921F}"/>
              </a:ext>
            </a:extLst>
          </p:cNvPr>
          <p:cNvGrpSpPr/>
          <p:nvPr/>
        </p:nvGrpSpPr>
        <p:grpSpPr>
          <a:xfrm>
            <a:off x="49739" y="190500"/>
            <a:ext cx="4000023" cy="2399443"/>
            <a:chOff x="0" y="0"/>
            <a:chExt cx="5333365" cy="3199257"/>
          </a:xfrm>
        </p:grpSpPr>
        <p:sp>
          <p:nvSpPr>
            <p:cNvPr id="4" name="Freeform 5">
              <a:extLst>
                <a:ext uri="{FF2B5EF4-FFF2-40B4-BE49-F238E27FC236}">
                  <a16:creationId xmlns:a16="http://schemas.microsoft.com/office/drawing/2014/main" id="{6B83F103-5924-460C-B189-33FDF5186040}"/>
                </a:ext>
              </a:extLst>
            </p:cNvPr>
            <p:cNvSpPr/>
            <p:nvPr/>
          </p:nvSpPr>
          <p:spPr>
            <a:xfrm>
              <a:off x="0" y="0"/>
              <a:ext cx="5333365" cy="3199257"/>
            </a:xfrm>
            <a:custGeom>
              <a:avLst/>
              <a:gdLst/>
              <a:ahLst/>
              <a:cxnLst/>
              <a:rect l="l" t="t" r="r" b="b"/>
              <a:pathLst>
                <a:path w="5333365" h="3199257">
                  <a:moveTo>
                    <a:pt x="0" y="0"/>
                  </a:moveTo>
                  <a:lnTo>
                    <a:pt x="5333365" y="0"/>
                  </a:lnTo>
                  <a:lnTo>
                    <a:pt x="5333365" y="3199257"/>
                  </a:lnTo>
                  <a:lnTo>
                    <a:pt x="0" y="3199257"/>
                  </a:lnTo>
                  <a:lnTo>
                    <a:pt x="0" y="0"/>
                  </a:lnTo>
                  <a:close/>
                </a:path>
              </a:pathLst>
            </a:custGeom>
            <a:blipFill>
              <a:blip r:embed="rId2"/>
              <a:stretch>
                <a:fillRect l="-86" r="-86"/>
              </a:stretch>
            </a:blipFill>
          </p:spPr>
          <p:txBody>
            <a:bodyPr/>
            <a:lstStyle/>
            <a:p>
              <a:endParaRPr lang="fr-FR"/>
            </a:p>
          </p:txBody>
        </p:sp>
      </p:grpSp>
    </p:spTree>
  </p:cSld>
  <p:clrMapOvr>
    <a:masterClrMapping/>
  </p:clrMapOvr>
  <mc:AlternateContent xmlns:mc="http://schemas.openxmlformats.org/markup-compatibility/2006" xmlns:p14="http://schemas.microsoft.com/office/powerpoint/2010/main">
    <mc:Choice Requires="p14">
      <p:transition spd="slow" p14:dur="20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740" b="-1740"/>
              </a:stretch>
            </a:blipFill>
          </p:spPr>
          <p:txBody>
            <a:bodyPr/>
            <a:lstStyle/>
            <a:p>
              <a:endParaRPr lang="fr-FR"/>
            </a:p>
          </p:txBody>
        </p:sp>
      </p:grpSp>
      <p:sp>
        <p:nvSpPr>
          <p:cNvPr id="4" name="TextBox 4"/>
          <p:cNvSpPr txBox="1"/>
          <p:nvPr/>
        </p:nvSpPr>
        <p:spPr>
          <a:xfrm>
            <a:off x="3298167" y="-101600"/>
            <a:ext cx="10946293" cy="1366648"/>
          </a:xfrm>
          <a:prstGeom prst="rect">
            <a:avLst/>
          </a:prstGeom>
        </p:spPr>
        <p:txBody>
          <a:bodyPr lIns="0" tIns="0" rIns="0" bIns="0" rtlCol="0" anchor="t">
            <a:spAutoFit/>
          </a:bodyPr>
          <a:lstStyle/>
          <a:p>
            <a:pPr algn="ctr">
              <a:lnSpc>
                <a:spcPts val="9197"/>
              </a:lnSpc>
            </a:pPr>
            <a:r>
              <a:rPr lang="en-US" sz="6569">
                <a:solidFill>
                  <a:srgbClr val="FFFFFF"/>
                </a:solidFill>
                <a:latin typeface="Bebas Neue Cyrillic"/>
              </a:rPr>
              <a:t>ARP/ICMP</a:t>
            </a:r>
          </a:p>
        </p:txBody>
      </p:sp>
      <p:sp>
        <p:nvSpPr>
          <p:cNvPr id="5" name="TextBox 5"/>
          <p:cNvSpPr txBox="1"/>
          <p:nvPr/>
        </p:nvSpPr>
        <p:spPr>
          <a:xfrm>
            <a:off x="4584758" y="984614"/>
            <a:ext cx="8373110" cy="914740"/>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Encapsulation du message </a:t>
            </a:r>
          </a:p>
        </p:txBody>
      </p:sp>
      <p:sp>
        <p:nvSpPr>
          <p:cNvPr id="6" name="Freeform 6"/>
          <p:cNvSpPr/>
          <p:nvPr/>
        </p:nvSpPr>
        <p:spPr>
          <a:xfrm>
            <a:off x="4925107" y="3199080"/>
            <a:ext cx="8610600" cy="4110475"/>
          </a:xfrm>
          <a:custGeom>
            <a:avLst/>
            <a:gdLst/>
            <a:ahLst/>
            <a:cxnLst/>
            <a:rect l="l" t="t" r="r" b="b"/>
            <a:pathLst>
              <a:path w="8610600" h="4110475">
                <a:moveTo>
                  <a:pt x="0" y="0"/>
                </a:moveTo>
                <a:lnTo>
                  <a:pt x="8610600" y="0"/>
                </a:lnTo>
                <a:lnTo>
                  <a:pt x="8610600" y="4110475"/>
                </a:lnTo>
                <a:lnTo>
                  <a:pt x="0" y="4110475"/>
                </a:lnTo>
                <a:lnTo>
                  <a:pt x="0" y="0"/>
                </a:lnTo>
                <a:close/>
              </a:path>
            </a:pathLst>
          </a:custGeom>
          <a:blipFill>
            <a:blip r:embed="rId4"/>
            <a:stretch>
              <a:fillRect t="-3898" b="-3898"/>
            </a:stretch>
          </a:blipFill>
        </p:spPr>
        <p:txBody>
          <a:bodyPr/>
          <a:lstStyle/>
          <a:p>
            <a:endParaRPr lang="fr-FR"/>
          </a:p>
        </p:txBody>
      </p:sp>
      <p:sp>
        <p:nvSpPr>
          <p:cNvPr id="7" name="TextBox 7"/>
          <p:cNvSpPr txBox="1"/>
          <p:nvPr/>
        </p:nvSpPr>
        <p:spPr>
          <a:xfrm>
            <a:off x="4724400" y="1884789"/>
            <a:ext cx="8373110" cy="1092657"/>
          </a:xfrm>
          <a:prstGeom prst="rect">
            <a:avLst/>
          </a:prstGeom>
        </p:spPr>
        <p:txBody>
          <a:bodyPr lIns="0" tIns="0" rIns="0" bIns="0" rtlCol="0" anchor="t">
            <a:spAutoFit/>
          </a:bodyPr>
          <a:lstStyle/>
          <a:p>
            <a:pPr algn="ctr">
              <a:lnSpc>
                <a:spcPts val="6999"/>
              </a:lnSpc>
            </a:pPr>
            <a:r>
              <a:rPr lang="en-US" sz="2799" u="sng">
                <a:solidFill>
                  <a:srgbClr val="FFFFFF"/>
                </a:solidFill>
                <a:latin typeface="Bebas Neue Cyrillic"/>
              </a:rPr>
              <a:t>Shéma explicative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3333" b="-3333"/>
              </a:stretch>
            </a:blipFill>
          </p:spPr>
          <p:txBody>
            <a:bodyPr/>
            <a:lstStyle/>
            <a:p>
              <a:endParaRPr lang="fr-FR"/>
            </a:p>
          </p:txBody>
        </p:sp>
      </p:grpSp>
      <p:sp>
        <p:nvSpPr>
          <p:cNvPr id="4" name="TextBox 4"/>
          <p:cNvSpPr txBox="1"/>
          <p:nvPr/>
        </p:nvSpPr>
        <p:spPr>
          <a:xfrm>
            <a:off x="17301483" y="9314370"/>
            <a:ext cx="986517" cy="972630"/>
          </a:xfrm>
          <a:prstGeom prst="rect">
            <a:avLst/>
          </a:prstGeom>
        </p:spPr>
        <p:txBody>
          <a:bodyPr lIns="0" tIns="0" rIns="0" bIns="0" rtlCol="0" anchor="t">
            <a:spAutoFit/>
          </a:bodyPr>
          <a:lstStyle/>
          <a:p>
            <a:pPr algn="l">
              <a:lnSpc>
                <a:spcPts val="5026"/>
              </a:lnSpc>
            </a:pPr>
            <a:r>
              <a:rPr lang="en-US" sz="3589">
                <a:solidFill>
                  <a:srgbClr val="FFFFFF"/>
                </a:solidFill>
                <a:latin typeface="Academy"/>
              </a:rPr>
              <a:t>03</a:t>
            </a:r>
          </a:p>
        </p:txBody>
      </p:sp>
      <p:sp>
        <p:nvSpPr>
          <p:cNvPr id="5" name="TextBox 5"/>
          <p:cNvSpPr txBox="1"/>
          <p:nvPr/>
        </p:nvSpPr>
        <p:spPr>
          <a:xfrm>
            <a:off x="3298167" y="-101600"/>
            <a:ext cx="10946293" cy="1366648"/>
          </a:xfrm>
          <a:prstGeom prst="rect">
            <a:avLst/>
          </a:prstGeom>
        </p:spPr>
        <p:txBody>
          <a:bodyPr lIns="0" tIns="0" rIns="0" bIns="0" rtlCol="0" anchor="t">
            <a:spAutoFit/>
          </a:bodyPr>
          <a:lstStyle/>
          <a:p>
            <a:pPr algn="ctr">
              <a:lnSpc>
                <a:spcPts val="9197"/>
              </a:lnSpc>
            </a:pPr>
            <a:r>
              <a:rPr lang="en-US" sz="6569">
                <a:solidFill>
                  <a:srgbClr val="FFFFFF"/>
                </a:solidFill>
                <a:latin typeface="Bebas Neue Cyrillic"/>
              </a:rPr>
              <a:t>ARP/ICMP</a:t>
            </a:r>
          </a:p>
        </p:txBody>
      </p:sp>
      <p:sp>
        <p:nvSpPr>
          <p:cNvPr id="6" name="TextBox 6"/>
          <p:cNvSpPr txBox="1"/>
          <p:nvPr/>
        </p:nvSpPr>
        <p:spPr>
          <a:xfrm>
            <a:off x="4957445" y="1304925"/>
            <a:ext cx="8373110" cy="1812422"/>
          </a:xfrm>
          <a:prstGeom prst="rect">
            <a:avLst/>
          </a:prstGeom>
        </p:spPr>
        <p:txBody>
          <a:bodyPr lIns="0" tIns="0" rIns="0" bIns="0" rtlCol="0" anchor="t">
            <a:spAutoFit/>
          </a:bodyPr>
          <a:lstStyle/>
          <a:p>
            <a:pPr algn="ctr">
              <a:lnSpc>
                <a:spcPts val="7000"/>
              </a:lnSpc>
            </a:pPr>
            <a:r>
              <a:rPr lang="en-US" sz="4999">
                <a:solidFill>
                  <a:srgbClr val="FFFFFF"/>
                </a:solidFill>
                <a:latin typeface="Bebas Neue Cyrillic"/>
              </a:rPr>
              <a:t> résolution d'adressE</a:t>
            </a:r>
          </a:p>
          <a:p>
            <a:pPr algn="ctr">
              <a:lnSpc>
                <a:spcPts val="7000"/>
              </a:lnSpc>
            </a:pPr>
            <a:r>
              <a:rPr lang="en-US" sz="4999">
                <a:solidFill>
                  <a:srgbClr val="FFFFFF"/>
                </a:solidFill>
                <a:latin typeface="Bebas Neue Cyrillic"/>
              </a:rPr>
              <a:t>(cache ARP)</a:t>
            </a:r>
          </a:p>
        </p:txBody>
      </p:sp>
      <p:sp>
        <p:nvSpPr>
          <p:cNvPr id="7" name="Freeform 7"/>
          <p:cNvSpPr/>
          <p:nvPr/>
        </p:nvSpPr>
        <p:spPr>
          <a:xfrm>
            <a:off x="686559" y="4274348"/>
            <a:ext cx="16914881" cy="2429065"/>
          </a:xfrm>
          <a:custGeom>
            <a:avLst/>
            <a:gdLst/>
            <a:ahLst/>
            <a:cxnLst/>
            <a:rect l="l" t="t" r="r" b="b"/>
            <a:pathLst>
              <a:path w="16914881" h="2429065">
                <a:moveTo>
                  <a:pt x="0" y="0"/>
                </a:moveTo>
                <a:lnTo>
                  <a:pt x="16914881" y="0"/>
                </a:lnTo>
                <a:lnTo>
                  <a:pt x="16914881" y="2429065"/>
                </a:lnTo>
                <a:lnTo>
                  <a:pt x="0" y="2429065"/>
                </a:lnTo>
                <a:lnTo>
                  <a:pt x="0" y="0"/>
                </a:lnTo>
                <a:close/>
              </a:path>
            </a:pathLst>
          </a:custGeom>
          <a:blipFill>
            <a:blip r:embed="rId4"/>
            <a:stretch>
              <a:fillRect l="-43193" r="-43193"/>
            </a:stretch>
          </a:blipFill>
        </p:spPr>
        <p:txBody>
          <a:bodyPr/>
          <a:lstStyle/>
          <a:p>
            <a:endParaRPr lang="fr-F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762" y="-4762"/>
            <a:ext cx="18297525" cy="10296525"/>
          </a:xfrm>
          <a:custGeom>
            <a:avLst/>
            <a:gdLst/>
            <a:ahLst/>
            <a:cxnLst/>
            <a:rect l="l" t="t" r="r" b="b"/>
            <a:pathLst>
              <a:path w="18297525" h="10296525">
                <a:moveTo>
                  <a:pt x="0" y="0"/>
                </a:moveTo>
                <a:lnTo>
                  <a:pt x="18297524" y="0"/>
                </a:lnTo>
                <a:lnTo>
                  <a:pt x="18297524" y="10296524"/>
                </a:lnTo>
                <a:lnTo>
                  <a:pt x="0" y="10296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3" name="Group 3"/>
          <p:cNvGrpSpPr/>
          <p:nvPr/>
        </p:nvGrpSpPr>
        <p:grpSpPr>
          <a:xfrm>
            <a:off x="-2838246" y="3637187"/>
            <a:ext cx="2797969" cy="2797969"/>
            <a:chOff x="0" y="0"/>
            <a:chExt cx="3730625" cy="3730625"/>
          </a:xfrm>
        </p:grpSpPr>
        <p:sp>
          <p:nvSpPr>
            <p:cNvPr id="4" name="Freeform 4"/>
            <p:cNvSpPr/>
            <p:nvPr/>
          </p:nvSpPr>
          <p:spPr>
            <a:xfrm>
              <a:off x="0" y="0"/>
              <a:ext cx="3730625" cy="3730625"/>
            </a:xfrm>
            <a:custGeom>
              <a:avLst/>
              <a:gdLst/>
              <a:ahLst/>
              <a:cxnLst/>
              <a:rect l="l" t="t" r="r" b="b"/>
              <a:pathLst>
                <a:path w="3730625" h="3730625">
                  <a:moveTo>
                    <a:pt x="3730625" y="3544824"/>
                  </a:moveTo>
                  <a:cubicBezTo>
                    <a:pt x="3730625" y="3646932"/>
                    <a:pt x="3647694" y="3729863"/>
                    <a:pt x="3545586" y="3729863"/>
                  </a:cubicBezTo>
                  <a:lnTo>
                    <a:pt x="185801" y="3729863"/>
                  </a:lnTo>
                  <a:cubicBezTo>
                    <a:pt x="82931" y="3730625"/>
                    <a:pt x="0" y="3647694"/>
                    <a:pt x="0" y="3544824"/>
                  </a:cubicBezTo>
                  <a:lnTo>
                    <a:pt x="0" y="185801"/>
                  </a:lnTo>
                  <a:cubicBezTo>
                    <a:pt x="0" y="82931"/>
                    <a:pt x="82931" y="0"/>
                    <a:pt x="185801" y="0"/>
                  </a:cubicBezTo>
                  <a:lnTo>
                    <a:pt x="3545586" y="0"/>
                  </a:lnTo>
                  <a:cubicBezTo>
                    <a:pt x="3647694" y="0"/>
                    <a:pt x="3730625" y="82931"/>
                    <a:pt x="3730625" y="185801"/>
                  </a:cubicBezTo>
                  <a:lnTo>
                    <a:pt x="3730625" y="3544824"/>
                  </a:lnTo>
                  <a:close/>
                </a:path>
              </a:pathLst>
            </a:custGeom>
            <a:blipFill>
              <a:blip r:embed="rId5"/>
              <a:stretch>
                <a:fillRect l="-25000" r="-25000" b="-20"/>
              </a:stretch>
            </a:blipFill>
          </p:spPr>
          <p:txBody>
            <a:bodyPr/>
            <a:lstStyle/>
            <a:p>
              <a:endParaRPr lang="fr-FR"/>
            </a:p>
          </p:txBody>
        </p:sp>
      </p:grpSp>
      <p:grpSp>
        <p:nvGrpSpPr>
          <p:cNvPr id="5" name="Group 5"/>
          <p:cNvGrpSpPr/>
          <p:nvPr/>
        </p:nvGrpSpPr>
        <p:grpSpPr>
          <a:xfrm>
            <a:off x="-2878546" y="3596887"/>
            <a:ext cx="2878546" cy="2878546"/>
            <a:chOff x="0" y="0"/>
            <a:chExt cx="3838061" cy="3838061"/>
          </a:xfrm>
        </p:grpSpPr>
        <p:sp>
          <p:nvSpPr>
            <p:cNvPr id="6" name="Freeform 6"/>
            <p:cNvSpPr/>
            <p:nvPr/>
          </p:nvSpPr>
          <p:spPr>
            <a:xfrm>
              <a:off x="0" y="0"/>
              <a:ext cx="3838067" cy="3838067"/>
            </a:xfrm>
            <a:custGeom>
              <a:avLst/>
              <a:gdLst/>
              <a:ahLst/>
              <a:cxnLst/>
              <a:rect l="l" t="t" r="r" b="b"/>
              <a:pathLst>
                <a:path w="3838067" h="3838067">
                  <a:moveTo>
                    <a:pt x="0" y="0"/>
                  </a:moveTo>
                  <a:lnTo>
                    <a:pt x="3838067" y="0"/>
                  </a:lnTo>
                  <a:lnTo>
                    <a:pt x="3838067" y="3838067"/>
                  </a:lnTo>
                  <a:lnTo>
                    <a:pt x="0" y="3838067"/>
                  </a:lnTo>
                  <a:lnTo>
                    <a:pt x="0" y="0"/>
                  </a:lnTo>
                  <a:close/>
                </a:path>
              </a:pathLst>
            </a:custGeom>
            <a:blipFill>
              <a:blip r:embed="rId6"/>
              <a:stretch>
                <a:fillRect/>
              </a:stretch>
            </a:blipFill>
          </p:spPr>
          <p:txBody>
            <a:bodyPr/>
            <a:lstStyle/>
            <a:p>
              <a:endParaRPr lang="fr-FR"/>
            </a:p>
          </p:txBody>
        </p:sp>
      </p:grpSp>
      <p:grpSp>
        <p:nvGrpSpPr>
          <p:cNvPr id="7" name="Group 7"/>
          <p:cNvGrpSpPr/>
          <p:nvPr/>
        </p:nvGrpSpPr>
        <p:grpSpPr>
          <a:xfrm>
            <a:off x="15789970" y="7837057"/>
            <a:ext cx="1469326" cy="1421225"/>
            <a:chOff x="0" y="0"/>
            <a:chExt cx="1959102" cy="1894967"/>
          </a:xfrm>
        </p:grpSpPr>
        <p:sp>
          <p:nvSpPr>
            <p:cNvPr id="8" name="Freeform 8"/>
            <p:cNvSpPr/>
            <p:nvPr/>
          </p:nvSpPr>
          <p:spPr>
            <a:xfrm>
              <a:off x="0" y="0"/>
              <a:ext cx="1959102" cy="1894967"/>
            </a:xfrm>
            <a:custGeom>
              <a:avLst/>
              <a:gdLst/>
              <a:ahLst/>
              <a:cxnLst/>
              <a:rect l="l" t="t" r="r" b="b"/>
              <a:pathLst>
                <a:path w="1959102" h="1894967">
                  <a:moveTo>
                    <a:pt x="0" y="0"/>
                  </a:moveTo>
                  <a:lnTo>
                    <a:pt x="1959102" y="0"/>
                  </a:lnTo>
                  <a:lnTo>
                    <a:pt x="1959102" y="1894967"/>
                  </a:lnTo>
                  <a:lnTo>
                    <a:pt x="0" y="1894967"/>
                  </a:lnTo>
                  <a:lnTo>
                    <a:pt x="0" y="0"/>
                  </a:lnTo>
                  <a:close/>
                </a:path>
              </a:pathLst>
            </a:custGeom>
            <a:blipFill>
              <a:blip r:embed="rId7"/>
              <a:stretch>
                <a:fillRect t="-6" b="-6"/>
              </a:stretch>
            </a:blipFill>
          </p:spPr>
          <p:txBody>
            <a:bodyPr/>
            <a:lstStyle/>
            <a:p>
              <a:endParaRPr lang="fr-FR"/>
            </a:p>
          </p:txBody>
        </p:sp>
      </p:grpSp>
      <p:sp>
        <p:nvSpPr>
          <p:cNvPr id="9" name="TextBox 9"/>
          <p:cNvSpPr txBox="1"/>
          <p:nvPr/>
        </p:nvSpPr>
        <p:spPr>
          <a:xfrm>
            <a:off x="4876801" y="356218"/>
            <a:ext cx="7772400" cy="887541"/>
          </a:xfrm>
          <a:prstGeom prst="rect">
            <a:avLst/>
          </a:prstGeom>
        </p:spPr>
        <p:txBody>
          <a:bodyPr lIns="0" tIns="0" rIns="0" bIns="0" rtlCol="0" anchor="t">
            <a:spAutoFit/>
          </a:bodyPr>
          <a:lstStyle/>
          <a:p>
            <a:pPr algn="ctr">
              <a:lnSpc>
                <a:spcPts val="7000"/>
              </a:lnSpc>
            </a:pPr>
            <a:r>
              <a:rPr lang="en-US" sz="5400">
                <a:solidFill>
                  <a:srgbClr val="FFFFFF"/>
                </a:solidFill>
                <a:latin typeface="Bebas Neue Cyrillic"/>
              </a:rPr>
              <a:t>VLAN</a:t>
            </a:r>
          </a:p>
        </p:txBody>
      </p:sp>
      <p:sp>
        <p:nvSpPr>
          <p:cNvPr id="10" name="TextBox 10"/>
          <p:cNvSpPr txBox="1"/>
          <p:nvPr/>
        </p:nvSpPr>
        <p:spPr>
          <a:xfrm>
            <a:off x="758435" y="1655274"/>
            <a:ext cx="8911736" cy="1908868"/>
          </a:xfrm>
          <a:prstGeom prst="rect">
            <a:avLst/>
          </a:prstGeom>
        </p:spPr>
        <p:txBody>
          <a:bodyPr lIns="0" tIns="0" rIns="0" bIns="0" rtlCol="0" anchor="t">
            <a:spAutoFit/>
          </a:bodyPr>
          <a:lstStyle/>
          <a:p>
            <a:pPr algn="l">
              <a:lnSpc>
                <a:spcPts val="7000"/>
              </a:lnSpc>
            </a:pPr>
            <a:r>
              <a:rPr lang="en-US" sz="4000">
                <a:solidFill>
                  <a:srgbClr val="FFFFFF"/>
                </a:solidFill>
                <a:latin typeface="Bebas Neue Cyrillic"/>
              </a:rPr>
              <a:t>VLAN= Virtual local area network (Réseau local virtuel)</a:t>
            </a:r>
          </a:p>
        </p:txBody>
      </p:sp>
      <p:sp>
        <p:nvSpPr>
          <p:cNvPr id="11" name="TextBox 11"/>
          <p:cNvSpPr txBox="1"/>
          <p:nvPr/>
        </p:nvSpPr>
        <p:spPr>
          <a:xfrm>
            <a:off x="566738" y="4478338"/>
            <a:ext cx="14116746" cy="3935960"/>
          </a:xfrm>
          <a:prstGeom prst="rect">
            <a:avLst/>
          </a:prstGeom>
        </p:spPr>
        <p:txBody>
          <a:bodyPr lIns="0" tIns="0" rIns="0" bIns="0" rtlCol="0" anchor="t">
            <a:spAutoFit/>
          </a:bodyPr>
          <a:lstStyle/>
          <a:p>
            <a:pPr algn="ctr">
              <a:lnSpc>
                <a:spcPts val="5919"/>
              </a:lnSpc>
            </a:pPr>
            <a:r>
              <a:rPr lang="en-US" sz="4228">
                <a:solidFill>
                  <a:srgbClr val="FFFFFF"/>
                </a:solidFill>
                <a:latin typeface="Bebas Neue Cyrillic"/>
              </a:rPr>
              <a:t>Principe Du vlan</a:t>
            </a:r>
          </a:p>
          <a:p>
            <a:pPr marL="1154487" lvl="3" indent="-288622" algn="l">
              <a:lnSpc>
                <a:spcPts val="5919"/>
              </a:lnSpc>
              <a:buFont typeface="Arial"/>
              <a:buChar char="￭"/>
            </a:pPr>
            <a:r>
              <a:rPr lang="en-US" sz="4228">
                <a:solidFill>
                  <a:srgbClr val="FFFFFF"/>
                </a:solidFill>
                <a:latin typeface="Bebas Neue Cyrillic"/>
              </a:rPr>
              <a:t>réaliser plusieurs mini groupe de réseau  (segmenter)</a:t>
            </a:r>
          </a:p>
          <a:p>
            <a:pPr marL="1154487" lvl="3" indent="-288622" algn="l">
              <a:lnSpc>
                <a:spcPts val="5919"/>
              </a:lnSpc>
              <a:buFont typeface="Arial"/>
              <a:buChar char="￭"/>
            </a:pPr>
            <a:r>
              <a:rPr lang="en-US" sz="4228">
                <a:solidFill>
                  <a:srgbClr val="FF3131"/>
                </a:solidFill>
                <a:latin typeface="Bebas Neue Cyrillic"/>
              </a:rPr>
              <a:t>assurer la Sécurité  </a:t>
            </a:r>
          </a:p>
          <a:p>
            <a:pPr marL="1154487" lvl="3" indent="-288622" algn="l">
              <a:lnSpc>
                <a:spcPts val="5919"/>
              </a:lnSpc>
              <a:buFont typeface="Arial"/>
              <a:buChar char="￭"/>
            </a:pPr>
            <a:r>
              <a:rPr lang="en-US" sz="4228">
                <a:solidFill>
                  <a:srgbClr val="15D478"/>
                </a:solidFill>
                <a:latin typeface="Bebas Neue Cyrillic"/>
              </a:rPr>
              <a:t>Améliorer la gestion et la flexibilité </a:t>
            </a:r>
          </a:p>
          <a:p>
            <a:pPr marL="1154487" lvl="3" indent="-288622" algn="l">
              <a:lnSpc>
                <a:spcPts val="5919"/>
              </a:lnSpc>
            </a:pPr>
            <a:endParaRPr lang="en-US" sz="4228">
              <a:solidFill>
                <a:srgbClr val="15D478"/>
              </a:solidFill>
              <a:latin typeface="Bebas Neue Cyrillic"/>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2263</Words>
  <Application>Microsoft Office PowerPoint</Application>
  <PresentationFormat>Personnalisé</PresentationFormat>
  <Paragraphs>232</Paragraphs>
  <Slides>61</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61</vt:i4>
      </vt:variant>
    </vt:vector>
  </HeadingPairs>
  <TitlesOfParts>
    <vt:vector size="68" baseType="lpstr">
      <vt:lpstr>Arial</vt:lpstr>
      <vt:lpstr>Calibri</vt:lpstr>
      <vt:lpstr>TT Rounds Condensed</vt:lpstr>
      <vt:lpstr>Academy</vt:lpstr>
      <vt:lpstr>Bebas Neue Cyrillic</vt:lpstr>
      <vt:lpstr>Coco Gothic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Sae-ouamri-1.pptx</dc:title>
  <dc:creator>akaaouch mohamed</dc:creator>
  <cp:lastModifiedBy>Mohamed AKAAOUCH</cp:lastModifiedBy>
  <cp:revision>7</cp:revision>
  <dcterms:created xsi:type="dcterms:W3CDTF">2006-08-16T00:00:00Z</dcterms:created>
  <dcterms:modified xsi:type="dcterms:W3CDTF">2024-05-28T22:11:17Z</dcterms:modified>
  <dc:identifier>DAGGh4CzutU</dc:identifier>
</cp:coreProperties>
</file>